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98646" r:id="rId1"/>
  </p:sldMasterIdLst>
  <p:notesMasterIdLst>
    <p:notesMasterId r:id="rId14"/>
  </p:notesMasterIdLst>
  <p:handoutMasterIdLst>
    <p:handoutMasterId r:id="rId15"/>
  </p:handoutMasterIdLst>
  <p:sldIdLst>
    <p:sldId id="2298" r:id="rId2"/>
    <p:sldId id="2312" r:id="rId3"/>
    <p:sldId id="2283" r:id="rId4"/>
    <p:sldId id="2325" r:id="rId5"/>
    <p:sldId id="2322" r:id="rId6"/>
    <p:sldId id="2318" r:id="rId7"/>
    <p:sldId id="2323" r:id="rId8"/>
    <p:sldId id="2296" r:id="rId9"/>
    <p:sldId id="2291" r:id="rId10"/>
    <p:sldId id="2319" r:id="rId11"/>
    <p:sldId id="2326" r:id="rId12"/>
    <p:sldId id="2327" r:id="rId13"/>
  </p:sldIdLst>
  <p:sldSz cx="10287000" cy="6858000" type="35mm"/>
  <p:notesSz cx="6811963" cy="9942513"/>
  <p:defaultTextStyle>
    <a:defPPr>
      <a:defRPr lang="de-DE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MS PGothic" charset="0"/>
        <a:cs typeface="MS PGothic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MS PGothic" charset="0"/>
        <a:cs typeface="MS PGothic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MS PGothic" charset="0"/>
        <a:cs typeface="MS PGothic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MS PGothic" charset="0"/>
        <a:cs typeface="MS PGothic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MS PGothic" charset="0"/>
        <a:cs typeface="MS PGothic" charset="0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MS PGothic" charset="0"/>
        <a:cs typeface="MS PGothic" charset="0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MS PGothic" charset="0"/>
        <a:cs typeface="MS PGothic" charset="0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MS PGothic" charset="0"/>
        <a:cs typeface="MS PGothic" charset="0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MS PGothic" charset="0"/>
        <a:cs typeface="MS PGothic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890">
          <p15:clr>
            <a:srgbClr val="A4A3A4"/>
          </p15:clr>
        </p15:guide>
        <p15:guide id="2" pos="314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33">
          <p15:clr>
            <a:srgbClr val="A4A3A4"/>
          </p15:clr>
        </p15:guide>
        <p15:guide id="2" pos="2147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7" name="Thomas, Peter" initials="TP" lastIdx="14" clrIdx="7"/>
  <p:cmAuthor id="1" name="Autor" initials="A" lastIdx="5" clrIdx="1"/>
  <p:cmAuthor id="8" name="Ceratto, Marc-Anton" initials="MAC" lastIdx="3" clrIdx="8"/>
  <p:cmAuthor id="2" name="Joost Greunsven" initials="JG" lastIdx="46" clrIdx="2"/>
  <p:cmAuthor id="9" name="Neumann Ansgar" initials="NA" lastIdx="1" clrIdx="9"/>
  <p:cmAuthor id="3" name="Line van Kesteren" initials="LvK" lastIdx="1" clrIdx="3"/>
  <p:cmAuthor id="10" name="Danthine Alexandre" initials="DA" lastIdx="2" clrIdx="10"/>
  <p:cmAuthor id="4" name="Nynke Willemsen" initials="" lastIdx="2" clrIdx="4"/>
  <p:cmAuthor id="11" name="Guntschnig Gilbert" initials="GG" lastIdx="7" clrIdx="11">
    <p:extLst/>
  </p:cmAuthor>
  <p:cmAuthor id="5" name="Jachmann Christoph" initials="JC" lastIdx="6" clrIdx="5"/>
  <p:cmAuthor id="12" name="Witt Lena" initials="WL" lastIdx="4" clrIdx="12">
    <p:extLst/>
  </p:cmAuthor>
  <p:cmAuthor id="6" name="Darracq Paries Emmanuelle" initials="DPE" lastIdx="3" clrIdx="6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D4D4D"/>
    <a:srgbClr val="F2B800"/>
    <a:srgbClr val="00FF00"/>
    <a:srgbClr val="6AB6BE"/>
    <a:srgbClr val="8EC8CE"/>
    <a:srgbClr val="4597A0"/>
    <a:srgbClr val="D9D9D9"/>
    <a:srgbClr val="000000"/>
    <a:srgbClr val="009900"/>
    <a:srgbClr val="F5D30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Style moyen 2 - Accentuatio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3296810-A885-4BE3-A3E7-6D5BEEA58F35}" styleName="Style moyen 2 - Accentuation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660B408-B3CF-4A94-85FC-2B1E0A45F4A2}" styleName="Style foncé 2 - Accentuation 1/Accentuation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912C8C85-51F0-491E-9774-3900AFEF0FD7}" styleName="Style léger 2 - Accentuation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5DA37D80-6434-44D0-A028-1B22A696006F}" styleName="Style léger 3 - Accentuation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E8B1032C-EA38-4F05-BA0D-38AFFFC7BED3}" styleName="Style léger 3 - Accentuation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85BE263C-DBD7-4A20-BB59-AAB30ACAA65A}" styleName="Style moyen 3 - Accentuation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616DA210-FB5B-4158-B5E0-FEB733F419BA}" styleName="Style clair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8799B23B-EC83-4686-B30A-512413B5E67A}" styleName="Style léger 3 - Accentuation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2D5ABB26-0587-4C30-8999-92F81FD0307C}" styleName="Aucun style, aucune grill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69012ECD-51FC-41F1-AA8D-1B2483CD663E}" styleName="Style léger 2 - Accentuation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1099"/>
    <p:restoredTop sz="99232" autoAdjust="0"/>
  </p:normalViewPr>
  <p:slideViewPr>
    <p:cSldViewPr>
      <p:cViewPr varScale="1">
        <p:scale>
          <a:sx n="114" d="100"/>
          <a:sy n="114" d="100"/>
        </p:scale>
        <p:origin x="245" y="120"/>
      </p:cViewPr>
      <p:guideLst>
        <p:guide orient="horz" pos="890"/>
        <p:guide pos="314"/>
      </p:guideLst>
    </p:cSldViewPr>
  </p:slideViewPr>
  <p:outlineViewPr>
    <p:cViewPr>
      <p:scale>
        <a:sx n="33" d="100"/>
        <a:sy n="33" d="100"/>
      </p:scale>
      <p:origin x="0" y="1029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55" d="100"/>
        <a:sy n="55" d="100"/>
      </p:scale>
      <p:origin x="0" y="0"/>
    </p:cViewPr>
  </p:sorterViewPr>
  <p:notesViewPr>
    <p:cSldViewPr>
      <p:cViewPr varScale="1">
        <p:scale>
          <a:sx n="54" d="100"/>
          <a:sy n="54" d="100"/>
        </p:scale>
        <p:origin x="-3114" y="-98"/>
      </p:cViewPr>
      <p:guideLst>
        <p:guide orient="horz" pos="3133"/>
        <p:guide pos="2147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2750" cy="496888"/>
          </a:xfrm>
          <a:prstGeom prst="rect">
            <a:avLst/>
          </a:prstGeom>
        </p:spPr>
        <p:txBody>
          <a:bodyPr vert="horz" lIns="93648" tIns="46823" rIns="93648" bIns="46823" rtlCol="0"/>
          <a:lstStyle>
            <a:lvl1pPr algn="l">
              <a:defRPr sz="1200">
                <a:latin typeface="Arial" charset="0"/>
                <a:ea typeface="+mn-ea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57625" y="0"/>
            <a:ext cx="2952750" cy="496888"/>
          </a:xfrm>
          <a:prstGeom prst="rect">
            <a:avLst/>
          </a:prstGeom>
        </p:spPr>
        <p:txBody>
          <a:bodyPr vert="horz" wrap="square" lIns="93648" tIns="46823" rIns="93648" bIns="46823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Arial" charset="0"/>
              </a:defRPr>
            </a:lvl1pPr>
          </a:lstStyle>
          <a:p>
            <a:fld id="{23280DE9-0E29-204F-9B71-3AAE4AF1E581}" type="datetimeFigureOut">
              <a:rPr lang="fr-FR"/>
              <a:pPr/>
              <a:t>18/11/2020</a:t>
            </a:fld>
            <a:endParaRPr lang="en-US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444038"/>
            <a:ext cx="2952750" cy="496887"/>
          </a:xfrm>
          <a:prstGeom prst="rect">
            <a:avLst/>
          </a:prstGeom>
        </p:spPr>
        <p:txBody>
          <a:bodyPr vert="horz" lIns="93648" tIns="46823" rIns="93648" bIns="46823" rtlCol="0" anchor="b"/>
          <a:lstStyle>
            <a:lvl1pPr algn="l">
              <a:defRPr sz="1200">
                <a:latin typeface="Arial" charset="0"/>
                <a:ea typeface="+mn-ea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57625" y="9444038"/>
            <a:ext cx="2952750" cy="496887"/>
          </a:xfrm>
          <a:prstGeom prst="rect">
            <a:avLst/>
          </a:prstGeom>
        </p:spPr>
        <p:txBody>
          <a:bodyPr vert="horz" wrap="square" lIns="93648" tIns="46823" rIns="93648" bIns="46823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Arial" charset="0"/>
              </a:defRPr>
            </a:lvl1pPr>
          </a:lstStyle>
          <a:p>
            <a:fld id="{7C1FA43D-05AD-8743-A67A-E0785EFE8DD1}" type="slidenum">
              <a:rPr lang="en-US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8108483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2750" cy="496888"/>
          </a:xfrm>
          <a:prstGeom prst="rect">
            <a:avLst/>
          </a:prstGeom>
        </p:spPr>
        <p:txBody>
          <a:bodyPr vert="horz" lIns="93648" tIns="46823" rIns="93648" bIns="46823" rtlCol="0"/>
          <a:lstStyle>
            <a:lvl1pPr algn="l">
              <a:defRPr sz="1200">
                <a:latin typeface="Arial" charset="0"/>
                <a:ea typeface="+mn-ea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57625" y="0"/>
            <a:ext cx="2952750" cy="496888"/>
          </a:xfrm>
          <a:prstGeom prst="rect">
            <a:avLst/>
          </a:prstGeom>
        </p:spPr>
        <p:txBody>
          <a:bodyPr vert="horz" wrap="square" lIns="93648" tIns="46823" rIns="93648" bIns="46823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Arial" charset="0"/>
              </a:defRPr>
            </a:lvl1pPr>
          </a:lstStyle>
          <a:p>
            <a:fld id="{2FEA1E06-F562-6B46-8A1D-615431A4A8DB}" type="datetimeFigureOut">
              <a:rPr lang="fr-FR"/>
              <a:pPr/>
              <a:t>18/11/2020</a:t>
            </a:fld>
            <a:endParaRPr lang="en-US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11188" y="744538"/>
            <a:ext cx="5589587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648" tIns="46823" rIns="93648" bIns="46823" rtlCol="0" anchor="ctr"/>
          <a:lstStyle/>
          <a:p>
            <a:pPr lvl="0"/>
            <a:endParaRPr lang="en-US" noProof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1038" y="4721225"/>
            <a:ext cx="5449887" cy="4476750"/>
          </a:xfrm>
          <a:prstGeom prst="rect">
            <a:avLst/>
          </a:prstGeom>
        </p:spPr>
        <p:txBody>
          <a:bodyPr vert="horz" wrap="square" lIns="93648" tIns="46823" rIns="93648" bIns="46823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444038"/>
            <a:ext cx="2952750" cy="496887"/>
          </a:xfrm>
          <a:prstGeom prst="rect">
            <a:avLst/>
          </a:prstGeom>
        </p:spPr>
        <p:txBody>
          <a:bodyPr vert="horz" lIns="93648" tIns="46823" rIns="93648" bIns="46823" rtlCol="0" anchor="b"/>
          <a:lstStyle>
            <a:lvl1pPr algn="l">
              <a:defRPr sz="1200">
                <a:latin typeface="Arial" charset="0"/>
                <a:ea typeface="+mn-ea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57625" y="9444038"/>
            <a:ext cx="2952750" cy="496887"/>
          </a:xfrm>
          <a:prstGeom prst="rect">
            <a:avLst/>
          </a:prstGeom>
        </p:spPr>
        <p:txBody>
          <a:bodyPr vert="horz" wrap="square" lIns="93648" tIns="46823" rIns="93648" bIns="46823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Arial" charset="0"/>
              </a:defRPr>
            </a:lvl1pPr>
          </a:lstStyle>
          <a:p>
            <a:fld id="{83A1B863-B8B8-964F-8095-01A09643F748}" type="slidenum">
              <a:rPr lang="en-US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3830546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MS PGothic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MS PGothic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MS PGothic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MS PGothic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MS PGothic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jpeg"/><Relationship Id="rId7" Type="http://schemas.openxmlformats.org/officeDocument/2006/relationships/image" Target="../media/image7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10" Type="http://schemas.openxmlformats.org/officeDocument/2006/relationships/image" Target="../media/image10.tiff"/><Relationship Id="rId4" Type="http://schemas.openxmlformats.org/officeDocument/2006/relationships/image" Target="../media/image4.png"/><Relationship Id="rId9" Type="http://schemas.openxmlformats.org/officeDocument/2006/relationships/image" Target="../media/image9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/>
          <p:cNvSpPr>
            <a:spLocks noChangeArrowheads="1"/>
          </p:cNvSpPr>
          <p:nvPr userDrawn="1"/>
        </p:nvSpPr>
        <p:spPr bwMode="auto">
          <a:xfrm>
            <a:off x="0" y="-184150"/>
            <a:ext cx="184150" cy="368300"/>
          </a:xfrm>
          <a:prstGeom prst="rect">
            <a:avLst/>
          </a:prstGeom>
          <a:noFill/>
          <a:ln>
            <a:noFill/>
          </a:ln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defRPr/>
            </a:pPr>
            <a:endParaRPr lang="en-US" altLang="fr-FR">
              <a:solidFill>
                <a:srgbClr val="000000"/>
              </a:solidFill>
              <a:ea typeface="+mn-ea"/>
            </a:endParaRPr>
          </a:p>
        </p:txBody>
      </p:sp>
      <p:grpSp>
        <p:nvGrpSpPr>
          <p:cNvPr id="14" name="Gruppieren 31"/>
          <p:cNvGrpSpPr>
            <a:grpSpLocks noChangeAspect="1"/>
          </p:cNvGrpSpPr>
          <p:nvPr userDrawn="1"/>
        </p:nvGrpSpPr>
        <p:grpSpPr>
          <a:xfrm>
            <a:off x="4279405" y="1111839"/>
            <a:ext cx="5435625" cy="4551779"/>
            <a:chOff x="1090612" y="6556457"/>
            <a:chExt cx="7272765" cy="6234211"/>
          </a:xfrm>
          <a:solidFill>
            <a:srgbClr val="D9D9D9">
              <a:alpha val="14902"/>
            </a:srgbClr>
          </a:solidFill>
        </p:grpSpPr>
        <p:sp>
          <p:nvSpPr>
            <p:cNvPr id="15" name="Freeform 24"/>
            <p:cNvSpPr>
              <a:spLocks noChangeAspect="1"/>
            </p:cNvSpPr>
            <p:nvPr/>
          </p:nvSpPr>
          <p:spPr bwMode="gray">
            <a:xfrm>
              <a:off x="3681495" y="7373561"/>
              <a:ext cx="1262319" cy="1445069"/>
            </a:xfrm>
            <a:custGeom>
              <a:avLst/>
              <a:gdLst>
                <a:gd name="T0" fmla="*/ 118 w 342"/>
                <a:gd name="T1" fmla="*/ 291 h 382"/>
                <a:gd name="T2" fmla="*/ 48 w 342"/>
                <a:gd name="T3" fmla="*/ 319 h 382"/>
                <a:gd name="T4" fmla="*/ 0 w 342"/>
                <a:gd name="T5" fmla="*/ 291 h 382"/>
                <a:gd name="T6" fmla="*/ 27 w 342"/>
                <a:gd name="T7" fmla="*/ 268 h 382"/>
                <a:gd name="T8" fmla="*/ 51 w 342"/>
                <a:gd name="T9" fmla="*/ 268 h 382"/>
                <a:gd name="T10" fmla="*/ 120 w 342"/>
                <a:gd name="T11" fmla="*/ 238 h 382"/>
                <a:gd name="T12" fmla="*/ 83 w 342"/>
                <a:gd name="T13" fmla="*/ 236 h 382"/>
                <a:gd name="T14" fmla="*/ 76 w 342"/>
                <a:gd name="T15" fmla="*/ 247 h 382"/>
                <a:gd name="T16" fmla="*/ 46 w 342"/>
                <a:gd name="T17" fmla="*/ 254 h 382"/>
                <a:gd name="T18" fmla="*/ 46 w 342"/>
                <a:gd name="T19" fmla="*/ 245 h 382"/>
                <a:gd name="T20" fmla="*/ 76 w 342"/>
                <a:gd name="T21" fmla="*/ 206 h 382"/>
                <a:gd name="T22" fmla="*/ 116 w 342"/>
                <a:gd name="T23" fmla="*/ 146 h 382"/>
                <a:gd name="T24" fmla="*/ 118 w 342"/>
                <a:gd name="T25" fmla="*/ 79 h 382"/>
                <a:gd name="T26" fmla="*/ 155 w 342"/>
                <a:gd name="T27" fmla="*/ 72 h 382"/>
                <a:gd name="T28" fmla="*/ 178 w 342"/>
                <a:gd name="T29" fmla="*/ 92 h 382"/>
                <a:gd name="T30" fmla="*/ 162 w 342"/>
                <a:gd name="T31" fmla="*/ 111 h 382"/>
                <a:gd name="T32" fmla="*/ 169 w 342"/>
                <a:gd name="T33" fmla="*/ 129 h 382"/>
                <a:gd name="T34" fmla="*/ 197 w 342"/>
                <a:gd name="T35" fmla="*/ 122 h 382"/>
                <a:gd name="T36" fmla="*/ 197 w 342"/>
                <a:gd name="T37" fmla="*/ 90 h 382"/>
                <a:gd name="T38" fmla="*/ 183 w 342"/>
                <a:gd name="T39" fmla="*/ 79 h 382"/>
                <a:gd name="T40" fmla="*/ 199 w 342"/>
                <a:gd name="T41" fmla="*/ 28 h 382"/>
                <a:gd name="T42" fmla="*/ 272 w 342"/>
                <a:gd name="T43" fmla="*/ 0 h 382"/>
                <a:gd name="T44" fmla="*/ 305 w 342"/>
                <a:gd name="T45" fmla="*/ 1 h 382"/>
                <a:gd name="T46" fmla="*/ 342 w 342"/>
                <a:gd name="T47" fmla="*/ 33 h 382"/>
                <a:gd name="T48" fmla="*/ 325 w 342"/>
                <a:gd name="T49" fmla="*/ 162 h 382"/>
                <a:gd name="T50" fmla="*/ 258 w 342"/>
                <a:gd name="T51" fmla="*/ 218 h 382"/>
                <a:gd name="T52" fmla="*/ 258 w 342"/>
                <a:gd name="T53" fmla="*/ 298 h 382"/>
                <a:gd name="T54" fmla="*/ 241 w 342"/>
                <a:gd name="T55" fmla="*/ 337 h 382"/>
                <a:gd name="T56" fmla="*/ 258 w 342"/>
                <a:gd name="T57" fmla="*/ 382 h 382"/>
                <a:gd name="T58" fmla="*/ 206 w 342"/>
                <a:gd name="T59" fmla="*/ 361 h 382"/>
                <a:gd name="T60" fmla="*/ 223 w 342"/>
                <a:gd name="T61" fmla="*/ 305 h 382"/>
                <a:gd name="T62" fmla="*/ 118 w 342"/>
                <a:gd name="T63" fmla="*/ 291 h 382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0" t="0" r="r" b="b"/>
              <a:pathLst>
                <a:path w="342" h="382">
                  <a:moveTo>
                    <a:pt x="118" y="291"/>
                  </a:moveTo>
                  <a:lnTo>
                    <a:pt x="48" y="319"/>
                  </a:lnTo>
                  <a:lnTo>
                    <a:pt x="0" y="291"/>
                  </a:lnTo>
                  <a:lnTo>
                    <a:pt x="27" y="268"/>
                  </a:lnTo>
                  <a:lnTo>
                    <a:pt x="51" y="268"/>
                  </a:lnTo>
                  <a:lnTo>
                    <a:pt x="120" y="238"/>
                  </a:lnTo>
                  <a:lnTo>
                    <a:pt x="83" y="236"/>
                  </a:lnTo>
                  <a:lnTo>
                    <a:pt x="76" y="247"/>
                  </a:lnTo>
                  <a:lnTo>
                    <a:pt x="46" y="254"/>
                  </a:lnTo>
                  <a:lnTo>
                    <a:pt x="46" y="245"/>
                  </a:lnTo>
                  <a:lnTo>
                    <a:pt x="76" y="206"/>
                  </a:lnTo>
                  <a:lnTo>
                    <a:pt x="116" y="146"/>
                  </a:lnTo>
                  <a:lnTo>
                    <a:pt x="118" y="79"/>
                  </a:lnTo>
                  <a:lnTo>
                    <a:pt x="155" y="72"/>
                  </a:lnTo>
                  <a:lnTo>
                    <a:pt x="178" y="92"/>
                  </a:lnTo>
                  <a:lnTo>
                    <a:pt x="162" y="111"/>
                  </a:lnTo>
                  <a:lnTo>
                    <a:pt x="169" y="129"/>
                  </a:lnTo>
                  <a:lnTo>
                    <a:pt x="197" y="122"/>
                  </a:lnTo>
                  <a:lnTo>
                    <a:pt x="197" y="90"/>
                  </a:lnTo>
                  <a:lnTo>
                    <a:pt x="183" y="79"/>
                  </a:lnTo>
                  <a:lnTo>
                    <a:pt x="199" y="28"/>
                  </a:lnTo>
                  <a:lnTo>
                    <a:pt x="272" y="0"/>
                  </a:lnTo>
                  <a:lnTo>
                    <a:pt x="305" y="1"/>
                  </a:lnTo>
                  <a:lnTo>
                    <a:pt x="342" y="33"/>
                  </a:lnTo>
                  <a:lnTo>
                    <a:pt x="325" y="162"/>
                  </a:lnTo>
                  <a:lnTo>
                    <a:pt x="258" y="218"/>
                  </a:lnTo>
                  <a:lnTo>
                    <a:pt x="258" y="298"/>
                  </a:lnTo>
                  <a:lnTo>
                    <a:pt x="241" y="337"/>
                  </a:lnTo>
                  <a:lnTo>
                    <a:pt x="258" y="382"/>
                  </a:lnTo>
                  <a:lnTo>
                    <a:pt x="206" y="361"/>
                  </a:lnTo>
                  <a:lnTo>
                    <a:pt x="223" y="305"/>
                  </a:lnTo>
                  <a:lnTo>
                    <a:pt x="118" y="291"/>
                  </a:lnTo>
                  <a:close/>
                </a:path>
              </a:pathLst>
            </a:custGeom>
            <a:grpFill/>
            <a:ln w="12700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fr-FR">
                <a:ea typeface="MS PGothic" pitchFamily="34" charset="-128"/>
                <a:cs typeface="+mn-cs"/>
              </a:endParaRPr>
            </a:p>
          </p:txBody>
        </p:sp>
        <p:sp>
          <p:nvSpPr>
            <p:cNvPr id="16" name="Freeform 25"/>
            <p:cNvSpPr>
              <a:spLocks noChangeAspect="1"/>
            </p:cNvSpPr>
            <p:nvPr/>
          </p:nvSpPr>
          <p:spPr bwMode="gray">
            <a:xfrm>
              <a:off x="4520585" y="9053165"/>
              <a:ext cx="180332" cy="378287"/>
            </a:xfrm>
            <a:custGeom>
              <a:avLst/>
              <a:gdLst>
                <a:gd name="T0" fmla="*/ 31 w 49"/>
                <a:gd name="T1" fmla="*/ 0 h 102"/>
                <a:gd name="T2" fmla="*/ 49 w 49"/>
                <a:gd name="T3" fmla="*/ 67 h 102"/>
                <a:gd name="T4" fmla="*/ 42 w 49"/>
                <a:gd name="T5" fmla="*/ 102 h 102"/>
                <a:gd name="T6" fmla="*/ 0 w 49"/>
                <a:gd name="T7" fmla="*/ 95 h 102"/>
                <a:gd name="T8" fmla="*/ 3 w 49"/>
                <a:gd name="T9" fmla="*/ 46 h 102"/>
                <a:gd name="T10" fmla="*/ 31 w 49"/>
                <a:gd name="T11" fmla="*/ 0 h 10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49" h="102">
                  <a:moveTo>
                    <a:pt x="31" y="0"/>
                  </a:moveTo>
                  <a:lnTo>
                    <a:pt x="49" y="67"/>
                  </a:lnTo>
                  <a:lnTo>
                    <a:pt x="42" y="102"/>
                  </a:lnTo>
                  <a:lnTo>
                    <a:pt x="0" y="95"/>
                  </a:lnTo>
                  <a:lnTo>
                    <a:pt x="3" y="46"/>
                  </a:lnTo>
                  <a:lnTo>
                    <a:pt x="31" y="0"/>
                  </a:lnTo>
                  <a:close/>
                </a:path>
              </a:pathLst>
            </a:custGeom>
            <a:grpFill/>
            <a:ln w="12700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fr-FR">
                <a:ea typeface="MS PGothic" pitchFamily="34" charset="-128"/>
                <a:cs typeface="+mn-cs"/>
              </a:endParaRPr>
            </a:p>
          </p:txBody>
        </p:sp>
        <p:sp>
          <p:nvSpPr>
            <p:cNvPr id="17" name="Freeform 26"/>
            <p:cNvSpPr>
              <a:spLocks noChangeAspect="1"/>
            </p:cNvSpPr>
            <p:nvPr/>
          </p:nvSpPr>
          <p:spPr bwMode="gray">
            <a:xfrm>
              <a:off x="1090612" y="8652180"/>
              <a:ext cx="4173377" cy="4138488"/>
            </a:xfrm>
            <a:custGeom>
              <a:avLst/>
              <a:gdLst>
                <a:gd name="T0" fmla="*/ 1106 w 1134"/>
                <a:gd name="T1" fmla="*/ 906 h 1094"/>
                <a:gd name="T2" fmla="*/ 1075 w 1134"/>
                <a:gd name="T3" fmla="*/ 910 h 1094"/>
                <a:gd name="T4" fmla="*/ 1062 w 1134"/>
                <a:gd name="T5" fmla="*/ 950 h 1094"/>
                <a:gd name="T6" fmla="*/ 858 w 1134"/>
                <a:gd name="T7" fmla="*/ 973 h 1094"/>
                <a:gd name="T8" fmla="*/ 770 w 1134"/>
                <a:gd name="T9" fmla="*/ 960 h 1094"/>
                <a:gd name="T10" fmla="*/ 691 w 1134"/>
                <a:gd name="T11" fmla="*/ 1082 h 1094"/>
                <a:gd name="T12" fmla="*/ 581 w 1134"/>
                <a:gd name="T13" fmla="*/ 1082 h 1094"/>
                <a:gd name="T14" fmla="*/ 561 w 1134"/>
                <a:gd name="T15" fmla="*/ 1055 h 1094"/>
                <a:gd name="T16" fmla="*/ 528 w 1134"/>
                <a:gd name="T17" fmla="*/ 1049 h 1094"/>
                <a:gd name="T18" fmla="*/ 471 w 1134"/>
                <a:gd name="T19" fmla="*/ 1056 h 1094"/>
                <a:gd name="T20" fmla="*/ 271 w 1134"/>
                <a:gd name="T21" fmla="*/ 978 h 1094"/>
                <a:gd name="T22" fmla="*/ 328 w 1134"/>
                <a:gd name="T23" fmla="*/ 699 h 1094"/>
                <a:gd name="T24" fmla="*/ 323 w 1134"/>
                <a:gd name="T25" fmla="*/ 636 h 1094"/>
                <a:gd name="T26" fmla="*/ 255 w 1134"/>
                <a:gd name="T27" fmla="*/ 510 h 1094"/>
                <a:gd name="T28" fmla="*/ 75 w 1134"/>
                <a:gd name="T29" fmla="*/ 426 h 1094"/>
                <a:gd name="T30" fmla="*/ 0 w 1134"/>
                <a:gd name="T31" fmla="*/ 358 h 1094"/>
                <a:gd name="T32" fmla="*/ 151 w 1134"/>
                <a:gd name="T33" fmla="*/ 307 h 1094"/>
                <a:gd name="T34" fmla="*/ 252 w 1134"/>
                <a:gd name="T35" fmla="*/ 321 h 1094"/>
                <a:gd name="T36" fmla="*/ 243 w 1134"/>
                <a:gd name="T37" fmla="*/ 192 h 1094"/>
                <a:gd name="T38" fmla="*/ 318 w 1134"/>
                <a:gd name="T39" fmla="*/ 226 h 1094"/>
                <a:gd name="T40" fmla="*/ 437 w 1134"/>
                <a:gd name="T41" fmla="*/ 210 h 1094"/>
                <a:gd name="T42" fmla="*/ 446 w 1134"/>
                <a:gd name="T43" fmla="*/ 173 h 1094"/>
                <a:gd name="T44" fmla="*/ 557 w 1134"/>
                <a:gd name="T45" fmla="*/ 26 h 1094"/>
                <a:gd name="T46" fmla="*/ 661 w 1134"/>
                <a:gd name="T47" fmla="*/ 43 h 1094"/>
                <a:gd name="T48" fmla="*/ 805 w 1134"/>
                <a:gd name="T49" fmla="*/ 137 h 1094"/>
                <a:gd name="T50" fmla="*/ 892 w 1134"/>
                <a:gd name="T51" fmla="*/ 196 h 1094"/>
                <a:gd name="T52" fmla="*/ 973 w 1134"/>
                <a:gd name="T53" fmla="*/ 207 h 1094"/>
                <a:gd name="T54" fmla="*/ 1092 w 1134"/>
                <a:gd name="T55" fmla="*/ 319 h 1094"/>
                <a:gd name="T56" fmla="*/ 959 w 1134"/>
                <a:gd name="T57" fmla="*/ 588 h 1094"/>
                <a:gd name="T58" fmla="*/ 983 w 1134"/>
                <a:gd name="T59" fmla="*/ 620 h 1094"/>
                <a:gd name="T60" fmla="*/ 1039 w 1134"/>
                <a:gd name="T61" fmla="*/ 648 h 1094"/>
                <a:gd name="T62" fmla="*/ 1032 w 1134"/>
                <a:gd name="T63" fmla="*/ 780 h 1094"/>
                <a:gd name="T64" fmla="*/ 1089 w 1134"/>
                <a:gd name="T65" fmla="*/ 875 h 1094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0" t="0" r="r" b="b"/>
              <a:pathLst>
                <a:path w="1134" h="1094">
                  <a:moveTo>
                    <a:pt x="1089" y="875"/>
                  </a:moveTo>
                  <a:lnTo>
                    <a:pt x="1106" y="906"/>
                  </a:lnTo>
                  <a:lnTo>
                    <a:pt x="1097" y="928"/>
                  </a:lnTo>
                  <a:lnTo>
                    <a:pt x="1075" y="910"/>
                  </a:lnTo>
                  <a:lnTo>
                    <a:pt x="1050" y="928"/>
                  </a:lnTo>
                  <a:lnTo>
                    <a:pt x="1062" y="950"/>
                  </a:lnTo>
                  <a:lnTo>
                    <a:pt x="963" y="1013"/>
                  </a:lnTo>
                  <a:lnTo>
                    <a:pt x="858" y="973"/>
                  </a:lnTo>
                  <a:lnTo>
                    <a:pt x="832" y="980"/>
                  </a:lnTo>
                  <a:lnTo>
                    <a:pt x="770" y="960"/>
                  </a:lnTo>
                  <a:lnTo>
                    <a:pt x="695" y="1001"/>
                  </a:lnTo>
                  <a:lnTo>
                    <a:pt x="691" y="1082"/>
                  </a:lnTo>
                  <a:lnTo>
                    <a:pt x="633" y="1094"/>
                  </a:lnTo>
                  <a:lnTo>
                    <a:pt x="581" y="1082"/>
                  </a:lnTo>
                  <a:lnTo>
                    <a:pt x="581" y="1065"/>
                  </a:lnTo>
                  <a:lnTo>
                    <a:pt x="561" y="1055"/>
                  </a:lnTo>
                  <a:lnTo>
                    <a:pt x="541" y="1064"/>
                  </a:lnTo>
                  <a:lnTo>
                    <a:pt x="528" y="1049"/>
                  </a:lnTo>
                  <a:lnTo>
                    <a:pt x="492" y="1042"/>
                  </a:lnTo>
                  <a:lnTo>
                    <a:pt x="471" y="1056"/>
                  </a:lnTo>
                  <a:lnTo>
                    <a:pt x="300" y="1010"/>
                  </a:lnTo>
                  <a:lnTo>
                    <a:pt x="271" y="978"/>
                  </a:lnTo>
                  <a:lnTo>
                    <a:pt x="293" y="951"/>
                  </a:lnTo>
                  <a:lnTo>
                    <a:pt x="328" y="699"/>
                  </a:lnTo>
                  <a:lnTo>
                    <a:pt x="339" y="663"/>
                  </a:lnTo>
                  <a:lnTo>
                    <a:pt x="323" y="636"/>
                  </a:lnTo>
                  <a:lnTo>
                    <a:pt x="241" y="557"/>
                  </a:lnTo>
                  <a:lnTo>
                    <a:pt x="255" y="510"/>
                  </a:lnTo>
                  <a:lnTo>
                    <a:pt x="206" y="503"/>
                  </a:lnTo>
                  <a:lnTo>
                    <a:pt x="75" y="426"/>
                  </a:lnTo>
                  <a:lnTo>
                    <a:pt x="33" y="436"/>
                  </a:lnTo>
                  <a:lnTo>
                    <a:pt x="0" y="358"/>
                  </a:lnTo>
                  <a:lnTo>
                    <a:pt x="26" y="328"/>
                  </a:lnTo>
                  <a:lnTo>
                    <a:pt x="151" y="307"/>
                  </a:lnTo>
                  <a:lnTo>
                    <a:pt x="181" y="337"/>
                  </a:lnTo>
                  <a:lnTo>
                    <a:pt x="252" y="321"/>
                  </a:lnTo>
                  <a:lnTo>
                    <a:pt x="293" y="335"/>
                  </a:lnTo>
                  <a:lnTo>
                    <a:pt x="243" y="192"/>
                  </a:lnTo>
                  <a:lnTo>
                    <a:pt x="304" y="187"/>
                  </a:lnTo>
                  <a:lnTo>
                    <a:pt x="318" y="226"/>
                  </a:lnTo>
                  <a:lnTo>
                    <a:pt x="404" y="233"/>
                  </a:lnTo>
                  <a:lnTo>
                    <a:pt x="437" y="210"/>
                  </a:lnTo>
                  <a:lnTo>
                    <a:pt x="427" y="201"/>
                  </a:lnTo>
                  <a:lnTo>
                    <a:pt x="446" y="173"/>
                  </a:lnTo>
                  <a:lnTo>
                    <a:pt x="559" y="109"/>
                  </a:lnTo>
                  <a:lnTo>
                    <a:pt x="557" y="26"/>
                  </a:lnTo>
                  <a:lnTo>
                    <a:pt x="647" y="0"/>
                  </a:lnTo>
                  <a:lnTo>
                    <a:pt x="661" y="43"/>
                  </a:lnTo>
                  <a:lnTo>
                    <a:pt x="749" y="78"/>
                  </a:lnTo>
                  <a:lnTo>
                    <a:pt x="805" y="137"/>
                  </a:lnTo>
                  <a:lnTo>
                    <a:pt x="839" y="130"/>
                  </a:lnTo>
                  <a:lnTo>
                    <a:pt x="892" y="196"/>
                  </a:lnTo>
                  <a:lnTo>
                    <a:pt x="931" y="200"/>
                  </a:lnTo>
                  <a:lnTo>
                    <a:pt x="973" y="207"/>
                  </a:lnTo>
                  <a:lnTo>
                    <a:pt x="1134" y="259"/>
                  </a:lnTo>
                  <a:lnTo>
                    <a:pt x="1092" y="319"/>
                  </a:lnTo>
                  <a:lnTo>
                    <a:pt x="1068" y="462"/>
                  </a:lnTo>
                  <a:lnTo>
                    <a:pt x="959" y="588"/>
                  </a:lnTo>
                  <a:lnTo>
                    <a:pt x="962" y="634"/>
                  </a:lnTo>
                  <a:lnTo>
                    <a:pt x="983" y="620"/>
                  </a:lnTo>
                  <a:lnTo>
                    <a:pt x="1018" y="616"/>
                  </a:lnTo>
                  <a:lnTo>
                    <a:pt x="1039" y="648"/>
                  </a:lnTo>
                  <a:lnTo>
                    <a:pt x="1057" y="731"/>
                  </a:lnTo>
                  <a:lnTo>
                    <a:pt x="1032" y="780"/>
                  </a:lnTo>
                  <a:lnTo>
                    <a:pt x="1047" y="861"/>
                  </a:lnTo>
                  <a:lnTo>
                    <a:pt x="1089" y="875"/>
                  </a:lnTo>
                  <a:close/>
                </a:path>
              </a:pathLst>
            </a:custGeom>
            <a:grpFill/>
            <a:ln w="12700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fr-FR">
                <a:ea typeface="MS PGothic" pitchFamily="34" charset="-128"/>
                <a:cs typeface="+mn-cs"/>
              </a:endParaRPr>
            </a:p>
          </p:txBody>
        </p:sp>
        <p:sp>
          <p:nvSpPr>
            <p:cNvPr id="18" name="Freeform 27"/>
            <p:cNvSpPr>
              <a:spLocks noChangeAspect="1"/>
            </p:cNvSpPr>
            <p:nvPr/>
          </p:nvSpPr>
          <p:spPr bwMode="gray">
            <a:xfrm>
              <a:off x="4568427" y="6556457"/>
              <a:ext cx="2900020" cy="3915293"/>
            </a:xfrm>
            <a:custGeom>
              <a:avLst/>
              <a:gdLst>
                <a:gd name="T0" fmla="*/ 101 w 788"/>
                <a:gd name="T1" fmla="*/ 249 h 1036"/>
                <a:gd name="T2" fmla="*/ 88 w 788"/>
                <a:gd name="T3" fmla="*/ 219 h 1036"/>
                <a:gd name="T4" fmla="*/ 113 w 788"/>
                <a:gd name="T5" fmla="*/ 177 h 1036"/>
                <a:gd name="T6" fmla="*/ 191 w 788"/>
                <a:gd name="T7" fmla="*/ 210 h 1036"/>
                <a:gd name="T8" fmla="*/ 222 w 788"/>
                <a:gd name="T9" fmla="*/ 157 h 1036"/>
                <a:gd name="T10" fmla="*/ 312 w 788"/>
                <a:gd name="T11" fmla="*/ 182 h 1036"/>
                <a:gd name="T12" fmla="*/ 245 w 788"/>
                <a:gd name="T13" fmla="*/ 140 h 1036"/>
                <a:gd name="T14" fmla="*/ 255 w 788"/>
                <a:gd name="T15" fmla="*/ 61 h 1036"/>
                <a:gd name="T16" fmla="*/ 235 w 788"/>
                <a:gd name="T17" fmla="*/ 0 h 1036"/>
                <a:gd name="T18" fmla="*/ 337 w 788"/>
                <a:gd name="T19" fmla="*/ 22 h 1036"/>
                <a:gd name="T20" fmla="*/ 394 w 788"/>
                <a:gd name="T21" fmla="*/ 74 h 1036"/>
                <a:gd name="T22" fmla="*/ 437 w 788"/>
                <a:gd name="T23" fmla="*/ 94 h 1036"/>
                <a:gd name="T24" fmla="*/ 415 w 788"/>
                <a:gd name="T25" fmla="*/ 136 h 1036"/>
                <a:gd name="T26" fmla="*/ 503 w 788"/>
                <a:gd name="T27" fmla="*/ 100 h 1036"/>
                <a:gd name="T28" fmla="*/ 556 w 788"/>
                <a:gd name="T29" fmla="*/ 72 h 1036"/>
                <a:gd name="T30" fmla="*/ 668 w 788"/>
                <a:gd name="T31" fmla="*/ 119 h 1036"/>
                <a:gd name="T32" fmla="*/ 733 w 788"/>
                <a:gd name="T33" fmla="*/ 171 h 1036"/>
                <a:gd name="T34" fmla="*/ 707 w 788"/>
                <a:gd name="T35" fmla="*/ 290 h 1036"/>
                <a:gd name="T36" fmla="*/ 753 w 788"/>
                <a:gd name="T37" fmla="*/ 436 h 1036"/>
                <a:gd name="T38" fmla="*/ 780 w 788"/>
                <a:gd name="T39" fmla="*/ 545 h 1036"/>
                <a:gd name="T40" fmla="*/ 714 w 788"/>
                <a:gd name="T41" fmla="*/ 552 h 1036"/>
                <a:gd name="T42" fmla="*/ 543 w 788"/>
                <a:gd name="T43" fmla="*/ 649 h 1036"/>
                <a:gd name="T44" fmla="*/ 686 w 788"/>
                <a:gd name="T45" fmla="*/ 859 h 1036"/>
                <a:gd name="T46" fmla="*/ 605 w 788"/>
                <a:gd name="T47" fmla="*/ 936 h 1036"/>
                <a:gd name="T48" fmla="*/ 503 w 788"/>
                <a:gd name="T49" fmla="*/ 998 h 1036"/>
                <a:gd name="T50" fmla="*/ 413 w 788"/>
                <a:gd name="T51" fmla="*/ 1015 h 1036"/>
                <a:gd name="T52" fmla="*/ 322 w 788"/>
                <a:gd name="T53" fmla="*/ 1005 h 1036"/>
                <a:gd name="T54" fmla="*/ 123 w 788"/>
                <a:gd name="T55" fmla="*/ 1015 h 1036"/>
                <a:gd name="T56" fmla="*/ 189 w 788"/>
                <a:gd name="T57" fmla="*/ 813 h 1036"/>
                <a:gd name="T58" fmla="*/ 35 w 788"/>
                <a:gd name="T59" fmla="*/ 726 h 1036"/>
                <a:gd name="T60" fmla="*/ 17 w 788"/>
                <a:gd name="T61" fmla="*/ 597 h 1036"/>
                <a:gd name="T62" fmla="*/ 17 w 788"/>
                <a:gd name="T63" fmla="*/ 513 h 1036"/>
                <a:gd name="T64" fmla="*/ 84 w 788"/>
                <a:gd name="T65" fmla="*/ 378 h 10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0" t="0" r="r" b="b"/>
              <a:pathLst>
                <a:path w="788" h="1036">
                  <a:moveTo>
                    <a:pt x="84" y="378"/>
                  </a:moveTo>
                  <a:lnTo>
                    <a:pt x="101" y="249"/>
                  </a:lnTo>
                  <a:lnTo>
                    <a:pt x="109" y="227"/>
                  </a:lnTo>
                  <a:lnTo>
                    <a:pt x="88" y="219"/>
                  </a:lnTo>
                  <a:lnTo>
                    <a:pt x="92" y="198"/>
                  </a:lnTo>
                  <a:lnTo>
                    <a:pt x="113" y="177"/>
                  </a:lnTo>
                  <a:lnTo>
                    <a:pt x="178" y="177"/>
                  </a:lnTo>
                  <a:lnTo>
                    <a:pt x="191" y="210"/>
                  </a:lnTo>
                  <a:lnTo>
                    <a:pt x="206" y="208"/>
                  </a:lnTo>
                  <a:lnTo>
                    <a:pt x="222" y="157"/>
                  </a:lnTo>
                  <a:lnTo>
                    <a:pt x="274" y="161"/>
                  </a:lnTo>
                  <a:lnTo>
                    <a:pt x="312" y="182"/>
                  </a:lnTo>
                  <a:lnTo>
                    <a:pt x="302" y="159"/>
                  </a:lnTo>
                  <a:lnTo>
                    <a:pt x="245" y="140"/>
                  </a:lnTo>
                  <a:lnTo>
                    <a:pt x="235" y="72"/>
                  </a:lnTo>
                  <a:lnTo>
                    <a:pt x="255" y="61"/>
                  </a:lnTo>
                  <a:lnTo>
                    <a:pt x="229" y="14"/>
                  </a:lnTo>
                  <a:lnTo>
                    <a:pt x="235" y="0"/>
                  </a:lnTo>
                  <a:lnTo>
                    <a:pt x="306" y="0"/>
                  </a:lnTo>
                  <a:lnTo>
                    <a:pt x="337" y="22"/>
                  </a:lnTo>
                  <a:lnTo>
                    <a:pt x="341" y="49"/>
                  </a:lnTo>
                  <a:lnTo>
                    <a:pt x="394" y="74"/>
                  </a:lnTo>
                  <a:lnTo>
                    <a:pt x="431" y="72"/>
                  </a:lnTo>
                  <a:lnTo>
                    <a:pt x="437" y="94"/>
                  </a:lnTo>
                  <a:lnTo>
                    <a:pt x="407" y="115"/>
                  </a:lnTo>
                  <a:lnTo>
                    <a:pt x="415" y="136"/>
                  </a:lnTo>
                  <a:lnTo>
                    <a:pt x="468" y="129"/>
                  </a:lnTo>
                  <a:lnTo>
                    <a:pt x="503" y="100"/>
                  </a:lnTo>
                  <a:lnTo>
                    <a:pt x="531" y="96"/>
                  </a:lnTo>
                  <a:lnTo>
                    <a:pt x="556" y="72"/>
                  </a:lnTo>
                  <a:lnTo>
                    <a:pt x="606" y="72"/>
                  </a:lnTo>
                  <a:lnTo>
                    <a:pt x="668" y="119"/>
                  </a:lnTo>
                  <a:lnTo>
                    <a:pt x="672" y="143"/>
                  </a:lnTo>
                  <a:lnTo>
                    <a:pt x="733" y="171"/>
                  </a:lnTo>
                  <a:lnTo>
                    <a:pt x="735" y="213"/>
                  </a:lnTo>
                  <a:lnTo>
                    <a:pt x="707" y="290"/>
                  </a:lnTo>
                  <a:lnTo>
                    <a:pt x="742" y="318"/>
                  </a:lnTo>
                  <a:lnTo>
                    <a:pt x="753" y="436"/>
                  </a:lnTo>
                  <a:lnTo>
                    <a:pt x="788" y="524"/>
                  </a:lnTo>
                  <a:lnTo>
                    <a:pt x="780" y="545"/>
                  </a:lnTo>
                  <a:lnTo>
                    <a:pt x="774" y="562"/>
                  </a:lnTo>
                  <a:lnTo>
                    <a:pt x="714" y="552"/>
                  </a:lnTo>
                  <a:lnTo>
                    <a:pt x="633" y="618"/>
                  </a:lnTo>
                  <a:lnTo>
                    <a:pt x="543" y="649"/>
                  </a:lnTo>
                  <a:lnTo>
                    <a:pt x="578" y="754"/>
                  </a:lnTo>
                  <a:lnTo>
                    <a:pt x="686" y="859"/>
                  </a:lnTo>
                  <a:lnTo>
                    <a:pt x="647" y="910"/>
                  </a:lnTo>
                  <a:lnTo>
                    <a:pt x="605" y="936"/>
                  </a:lnTo>
                  <a:lnTo>
                    <a:pt x="616" y="994"/>
                  </a:lnTo>
                  <a:lnTo>
                    <a:pt x="503" y="998"/>
                  </a:lnTo>
                  <a:lnTo>
                    <a:pt x="469" y="1022"/>
                  </a:lnTo>
                  <a:lnTo>
                    <a:pt x="413" y="1015"/>
                  </a:lnTo>
                  <a:lnTo>
                    <a:pt x="385" y="1036"/>
                  </a:lnTo>
                  <a:lnTo>
                    <a:pt x="322" y="1005"/>
                  </a:lnTo>
                  <a:lnTo>
                    <a:pt x="259" y="984"/>
                  </a:lnTo>
                  <a:lnTo>
                    <a:pt x="123" y="1015"/>
                  </a:lnTo>
                  <a:lnTo>
                    <a:pt x="147" y="873"/>
                  </a:lnTo>
                  <a:lnTo>
                    <a:pt x="189" y="813"/>
                  </a:lnTo>
                  <a:lnTo>
                    <a:pt x="28" y="761"/>
                  </a:lnTo>
                  <a:lnTo>
                    <a:pt x="35" y="726"/>
                  </a:lnTo>
                  <a:lnTo>
                    <a:pt x="17" y="659"/>
                  </a:lnTo>
                  <a:lnTo>
                    <a:pt x="17" y="597"/>
                  </a:lnTo>
                  <a:lnTo>
                    <a:pt x="0" y="552"/>
                  </a:lnTo>
                  <a:lnTo>
                    <a:pt x="17" y="513"/>
                  </a:lnTo>
                  <a:lnTo>
                    <a:pt x="17" y="433"/>
                  </a:lnTo>
                  <a:lnTo>
                    <a:pt x="84" y="378"/>
                  </a:lnTo>
                  <a:close/>
                </a:path>
              </a:pathLst>
            </a:custGeom>
            <a:grpFill/>
            <a:ln w="12700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fr-FR">
                <a:ea typeface="MS PGothic" pitchFamily="34" charset="-128"/>
                <a:cs typeface="+mn-cs"/>
              </a:endParaRPr>
            </a:p>
          </p:txBody>
        </p:sp>
        <p:sp>
          <p:nvSpPr>
            <p:cNvPr id="19" name="Freeform 28"/>
            <p:cNvSpPr>
              <a:spLocks noChangeAspect="1"/>
            </p:cNvSpPr>
            <p:nvPr/>
          </p:nvSpPr>
          <p:spPr bwMode="gray">
            <a:xfrm>
              <a:off x="3475402" y="8474382"/>
              <a:ext cx="1159270" cy="934372"/>
            </a:xfrm>
            <a:custGeom>
              <a:avLst/>
              <a:gdLst>
                <a:gd name="T0" fmla="*/ 102 w 315"/>
                <a:gd name="T1" fmla="*/ 126 h 248"/>
                <a:gd name="T2" fmla="*/ 14 w 315"/>
                <a:gd name="T3" fmla="*/ 91 h 248"/>
                <a:gd name="T4" fmla="*/ 0 w 315"/>
                <a:gd name="T5" fmla="*/ 48 h 248"/>
                <a:gd name="T6" fmla="*/ 58 w 315"/>
                <a:gd name="T7" fmla="*/ 0 h 248"/>
                <a:gd name="T8" fmla="*/ 106 w 315"/>
                <a:gd name="T9" fmla="*/ 28 h 248"/>
                <a:gd name="T10" fmla="*/ 176 w 315"/>
                <a:gd name="T11" fmla="*/ 0 h 248"/>
                <a:gd name="T12" fmla="*/ 280 w 315"/>
                <a:gd name="T13" fmla="*/ 14 h 248"/>
                <a:gd name="T14" fmla="*/ 263 w 315"/>
                <a:gd name="T15" fmla="*/ 70 h 248"/>
                <a:gd name="T16" fmla="*/ 315 w 315"/>
                <a:gd name="T17" fmla="*/ 91 h 248"/>
                <a:gd name="T18" fmla="*/ 315 w 315"/>
                <a:gd name="T19" fmla="*/ 153 h 248"/>
                <a:gd name="T20" fmla="*/ 287 w 315"/>
                <a:gd name="T21" fmla="*/ 199 h 248"/>
                <a:gd name="T22" fmla="*/ 284 w 315"/>
                <a:gd name="T23" fmla="*/ 248 h 248"/>
                <a:gd name="T24" fmla="*/ 245 w 315"/>
                <a:gd name="T25" fmla="*/ 244 h 248"/>
                <a:gd name="T26" fmla="*/ 192 w 315"/>
                <a:gd name="T27" fmla="*/ 178 h 248"/>
                <a:gd name="T28" fmla="*/ 158 w 315"/>
                <a:gd name="T29" fmla="*/ 185 h 248"/>
                <a:gd name="T30" fmla="*/ 102 w 315"/>
                <a:gd name="T31" fmla="*/ 126 h 248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0" t="0" r="r" b="b"/>
              <a:pathLst>
                <a:path w="315" h="248">
                  <a:moveTo>
                    <a:pt x="102" y="126"/>
                  </a:moveTo>
                  <a:lnTo>
                    <a:pt x="14" y="91"/>
                  </a:lnTo>
                  <a:lnTo>
                    <a:pt x="0" y="48"/>
                  </a:lnTo>
                  <a:lnTo>
                    <a:pt x="58" y="0"/>
                  </a:lnTo>
                  <a:lnTo>
                    <a:pt x="106" y="28"/>
                  </a:lnTo>
                  <a:lnTo>
                    <a:pt x="176" y="0"/>
                  </a:lnTo>
                  <a:lnTo>
                    <a:pt x="280" y="14"/>
                  </a:lnTo>
                  <a:lnTo>
                    <a:pt x="263" y="70"/>
                  </a:lnTo>
                  <a:lnTo>
                    <a:pt x="315" y="91"/>
                  </a:lnTo>
                  <a:lnTo>
                    <a:pt x="315" y="153"/>
                  </a:lnTo>
                  <a:lnTo>
                    <a:pt x="287" y="199"/>
                  </a:lnTo>
                  <a:lnTo>
                    <a:pt x="284" y="248"/>
                  </a:lnTo>
                  <a:lnTo>
                    <a:pt x="245" y="244"/>
                  </a:lnTo>
                  <a:lnTo>
                    <a:pt x="192" y="178"/>
                  </a:lnTo>
                  <a:lnTo>
                    <a:pt x="158" y="185"/>
                  </a:lnTo>
                  <a:lnTo>
                    <a:pt x="102" y="126"/>
                  </a:lnTo>
                  <a:close/>
                </a:path>
              </a:pathLst>
            </a:custGeom>
            <a:grpFill/>
            <a:ln w="12700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fr-FR">
                <a:ea typeface="MS PGothic" pitchFamily="34" charset="-128"/>
                <a:cs typeface="+mn-cs"/>
              </a:endParaRPr>
            </a:p>
          </p:txBody>
        </p:sp>
        <p:sp>
          <p:nvSpPr>
            <p:cNvPr id="20" name="Freeform 13" descr="Large checker board"/>
            <p:cNvSpPr>
              <a:spLocks/>
            </p:cNvSpPr>
            <p:nvPr/>
          </p:nvSpPr>
          <p:spPr bwMode="auto">
            <a:xfrm rot="21249101">
              <a:off x="5659623" y="9664314"/>
              <a:ext cx="2703754" cy="1253938"/>
            </a:xfrm>
            <a:custGeom>
              <a:avLst/>
              <a:gdLst>
                <a:gd name="T0" fmla="*/ 2147483647 w 1879"/>
                <a:gd name="T1" fmla="*/ 2147483647 h 907"/>
                <a:gd name="T2" fmla="*/ 2147483647 w 1879"/>
                <a:gd name="T3" fmla="*/ 2147483647 h 907"/>
                <a:gd name="T4" fmla="*/ 2147483647 w 1879"/>
                <a:gd name="T5" fmla="*/ 2147483647 h 907"/>
                <a:gd name="T6" fmla="*/ 2147483647 w 1879"/>
                <a:gd name="T7" fmla="*/ 2147483647 h 907"/>
                <a:gd name="T8" fmla="*/ 2147483647 w 1879"/>
                <a:gd name="T9" fmla="*/ 2147483647 h 907"/>
                <a:gd name="T10" fmla="*/ 2147483647 w 1879"/>
                <a:gd name="T11" fmla="*/ 2147483647 h 907"/>
                <a:gd name="T12" fmla="*/ 2147483647 w 1879"/>
                <a:gd name="T13" fmla="*/ 2147483647 h 907"/>
                <a:gd name="T14" fmla="*/ 2147483647 w 1879"/>
                <a:gd name="T15" fmla="*/ 2147483647 h 907"/>
                <a:gd name="T16" fmla="*/ 2147483647 w 1879"/>
                <a:gd name="T17" fmla="*/ 2147483647 h 907"/>
                <a:gd name="T18" fmla="*/ 2147483647 w 1879"/>
                <a:gd name="T19" fmla="*/ 2147483647 h 907"/>
                <a:gd name="T20" fmla="*/ 2147483647 w 1879"/>
                <a:gd name="T21" fmla="*/ 2147483647 h 907"/>
                <a:gd name="T22" fmla="*/ 2147483647 w 1879"/>
                <a:gd name="T23" fmla="*/ 2147483647 h 907"/>
                <a:gd name="T24" fmla="*/ 2147483647 w 1879"/>
                <a:gd name="T25" fmla="*/ 2147483647 h 907"/>
                <a:gd name="T26" fmla="*/ 2147483647 w 1879"/>
                <a:gd name="T27" fmla="*/ 2147483647 h 907"/>
                <a:gd name="T28" fmla="*/ 2147483647 w 1879"/>
                <a:gd name="T29" fmla="*/ 2147483647 h 907"/>
                <a:gd name="T30" fmla="*/ 2147483647 w 1879"/>
                <a:gd name="T31" fmla="*/ 2147483647 h 907"/>
                <a:gd name="T32" fmla="*/ 2147483647 w 1879"/>
                <a:gd name="T33" fmla="*/ 2147483647 h 907"/>
                <a:gd name="T34" fmla="*/ 2147483647 w 1879"/>
                <a:gd name="T35" fmla="*/ 2147483647 h 907"/>
                <a:gd name="T36" fmla="*/ 2147483647 w 1879"/>
                <a:gd name="T37" fmla="*/ 2147483647 h 907"/>
                <a:gd name="T38" fmla="*/ 2147483647 w 1879"/>
                <a:gd name="T39" fmla="*/ 2147483647 h 907"/>
                <a:gd name="T40" fmla="*/ 2147483647 w 1879"/>
                <a:gd name="T41" fmla="*/ 2147483647 h 907"/>
                <a:gd name="T42" fmla="*/ 2147483647 w 1879"/>
                <a:gd name="T43" fmla="*/ 2147483647 h 907"/>
                <a:gd name="T44" fmla="*/ 2147483647 w 1879"/>
                <a:gd name="T45" fmla="*/ 2147483647 h 907"/>
                <a:gd name="T46" fmla="*/ 2147483647 w 1879"/>
                <a:gd name="T47" fmla="*/ 2147483647 h 907"/>
                <a:gd name="T48" fmla="*/ 2147483647 w 1879"/>
                <a:gd name="T49" fmla="*/ 2147483647 h 907"/>
                <a:gd name="T50" fmla="*/ 2147483647 w 1879"/>
                <a:gd name="T51" fmla="*/ 2147483647 h 907"/>
                <a:gd name="T52" fmla="*/ 2147483647 w 1879"/>
                <a:gd name="T53" fmla="*/ 2147483647 h 907"/>
                <a:gd name="T54" fmla="*/ 2147483647 w 1879"/>
                <a:gd name="T55" fmla="*/ 2147483647 h 907"/>
                <a:gd name="T56" fmla="*/ 2147483647 w 1879"/>
                <a:gd name="T57" fmla="*/ 2147483647 h 907"/>
                <a:gd name="T58" fmla="*/ 2147483647 w 1879"/>
                <a:gd name="T59" fmla="*/ 2147483647 h 907"/>
                <a:gd name="T60" fmla="*/ 2147483647 w 1879"/>
                <a:gd name="T61" fmla="*/ 2147483647 h 907"/>
                <a:gd name="T62" fmla="*/ 2147483647 w 1879"/>
                <a:gd name="T63" fmla="*/ 2147483647 h 907"/>
                <a:gd name="T64" fmla="*/ 2147483647 w 1879"/>
                <a:gd name="T65" fmla="*/ 2147483647 h 907"/>
                <a:gd name="T66" fmla="*/ 2147483647 w 1879"/>
                <a:gd name="T67" fmla="*/ 2147483647 h 907"/>
                <a:gd name="T68" fmla="*/ 2147483647 w 1879"/>
                <a:gd name="T69" fmla="*/ 2147483647 h 907"/>
                <a:gd name="T70" fmla="*/ 2147483647 w 1879"/>
                <a:gd name="T71" fmla="*/ 0 h 907"/>
                <a:gd name="T72" fmla="*/ 2147483647 w 1879"/>
                <a:gd name="T73" fmla="*/ 2147483647 h 907"/>
                <a:gd name="T74" fmla="*/ 2147483647 w 1879"/>
                <a:gd name="T75" fmla="*/ 2147483647 h 907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w 1879"/>
                <a:gd name="T115" fmla="*/ 0 h 907"/>
                <a:gd name="T116" fmla="*/ 1879 w 1879"/>
                <a:gd name="T117" fmla="*/ 907 h 907"/>
              </a:gdLst>
              <a:ahLst/>
              <a:cxnLst>
                <a:cxn ang="T76">
                  <a:pos x="T0" y="T1"/>
                </a:cxn>
                <a:cxn ang="T77">
                  <a:pos x="T2" y="T3"/>
                </a:cxn>
                <a:cxn ang="T78">
                  <a:pos x="T4" y="T5"/>
                </a:cxn>
                <a:cxn ang="T79">
                  <a:pos x="T6" y="T7"/>
                </a:cxn>
                <a:cxn ang="T80">
                  <a:pos x="T8" y="T9"/>
                </a:cxn>
                <a:cxn ang="T81">
                  <a:pos x="T10" y="T11"/>
                </a:cxn>
                <a:cxn ang="T82">
                  <a:pos x="T12" y="T13"/>
                </a:cxn>
                <a:cxn ang="T83">
                  <a:pos x="T14" y="T15"/>
                </a:cxn>
                <a:cxn ang="T84">
                  <a:pos x="T16" y="T17"/>
                </a:cxn>
                <a:cxn ang="T85">
                  <a:pos x="T18" y="T19"/>
                </a:cxn>
                <a:cxn ang="T86">
                  <a:pos x="T20" y="T21"/>
                </a:cxn>
                <a:cxn ang="T87">
                  <a:pos x="T22" y="T23"/>
                </a:cxn>
                <a:cxn ang="T88">
                  <a:pos x="T24" y="T25"/>
                </a:cxn>
                <a:cxn ang="T89">
                  <a:pos x="T26" y="T27"/>
                </a:cxn>
                <a:cxn ang="T90">
                  <a:pos x="T28" y="T29"/>
                </a:cxn>
                <a:cxn ang="T91">
                  <a:pos x="T30" y="T31"/>
                </a:cxn>
                <a:cxn ang="T92">
                  <a:pos x="T32" y="T33"/>
                </a:cxn>
                <a:cxn ang="T93">
                  <a:pos x="T34" y="T35"/>
                </a:cxn>
                <a:cxn ang="T94">
                  <a:pos x="T36" y="T37"/>
                </a:cxn>
                <a:cxn ang="T95">
                  <a:pos x="T38" y="T39"/>
                </a:cxn>
                <a:cxn ang="T96">
                  <a:pos x="T40" y="T41"/>
                </a:cxn>
                <a:cxn ang="T97">
                  <a:pos x="T42" y="T43"/>
                </a:cxn>
                <a:cxn ang="T98">
                  <a:pos x="T44" y="T45"/>
                </a:cxn>
                <a:cxn ang="T99">
                  <a:pos x="T46" y="T47"/>
                </a:cxn>
                <a:cxn ang="T100">
                  <a:pos x="T48" y="T49"/>
                </a:cxn>
                <a:cxn ang="T101">
                  <a:pos x="T50" y="T51"/>
                </a:cxn>
                <a:cxn ang="T102">
                  <a:pos x="T52" y="T53"/>
                </a:cxn>
                <a:cxn ang="T103">
                  <a:pos x="T54" y="T55"/>
                </a:cxn>
                <a:cxn ang="T104">
                  <a:pos x="T56" y="T57"/>
                </a:cxn>
                <a:cxn ang="T105">
                  <a:pos x="T58" y="T59"/>
                </a:cxn>
                <a:cxn ang="T106">
                  <a:pos x="T60" y="T61"/>
                </a:cxn>
                <a:cxn ang="T107">
                  <a:pos x="T62" y="T63"/>
                </a:cxn>
                <a:cxn ang="T108">
                  <a:pos x="T64" y="T65"/>
                </a:cxn>
                <a:cxn ang="T109">
                  <a:pos x="T66" y="T67"/>
                </a:cxn>
                <a:cxn ang="T110">
                  <a:pos x="T68" y="T69"/>
                </a:cxn>
                <a:cxn ang="T111">
                  <a:pos x="T70" y="T71"/>
                </a:cxn>
                <a:cxn ang="T112">
                  <a:pos x="T72" y="T73"/>
                </a:cxn>
                <a:cxn ang="T113">
                  <a:pos x="T74" y="T75"/>
                </a:cxn>
              </a:cxnLst>
              <a:rect l="T114" t="T115" r="T116" b="T117"/>
              <a:pathLst>
                <a:path w="1879" h="907">
                  <a:moveTo>
                    <a:pt x="1089" y="64"/>
                  </a:moveTo>
                  <a:lnTo>
                    <a:pt x="1080" y="98"/>
                  </a:lnTo>
                  <a:lnTo>
                    <a:pt x="1002" y="123"/>
                  </a:lnTo>
                  <a:lnTo>
                    <a:pt x="963" y="200"/>
                  </a:lnTo>
                  <a:lnTo>
                    <a:pt x="861" y="230"/>
                  </a:lnTo>
                  <a:lnTo>
                    <a:pt x="835" y="278"/>
                  </a:lnTo>
                  <a:lnTo>
                    <a:pt x="833" y="351"/>
                  </a:lnTo>
                  <a:lnTo>
                    <a:pt x="856" y="424"/>
                  </a:lnTo>
                  <a:lnTo>
                    <a:pt x="856" y="458"/>
                  </a:lnTo>
                  <a:lnTo>
                    <a:pt x="819" y="471"/>
                  </a:lnTo>
                  <a:lnTo>
                    <a:pt x="804" y="435"/>
                  </a:lnTo>
                  <a:lnTo>
                    <a:pt x="739" y="428"/>
                  </a:lnTo>
                  <a:lnTo>
                    <a:pt x="690" y="407"/>
                  </a:lnTo>
                  <a:lnTo>
                    <a:pt x="669" y="427"/>
                  </a:lnTo>
                  <a:lnTo>
                    <a:pt x="520" y="429"/>
                  </a:lnTo>
                  <a:lnTo>
                    <a:pt x="427" y="476"/>
                  </a:lnTo>
                  <a:lnTo>
                    <a:pt x="368" y="469"/>
                  </a:lnTo>
                  <a:lnTo>
                    <a:pt x="313" y="427"/>
                  </a:lnTo>
                  <a:lnTo>
                    <a:pt x="263" y="416"/>
                  </a:lnTo>
                  <a:lnTo>
                    <a:pt x="230" y="441"/>
                  </a:lnTo>
                  <a:lnTo>
                    <a:pt x="212" y="469"/>
                  </a:lnTo>
                  <a:lnTo>
                    <a:pt x="187" y="481"/>
                  </a:lnTo>
                  <a:lnTo>
                    <a:pt x="146" y="453"/>
                  </a:lnTo>
                  <a:lnTo>
                    <a:pt x="128" y="412"/>
                  </a:lnTo>
                  <a:lnTo>
                    <a:pt x="91" y="396"/>
                  </a:lnTo>
                  <a:lnTo>
                    <a:pt x="48" y="393"/>
                  </a:lnTo>
                  <a:lnTo>
                    <a:pt x="0" y="405"/>
                  </a:lnTo>
                  <a:lnTo>
                    <a:pt x="29" y="444"/>
                  </a:lnTo>
                  <a:lnTo>
                    <a:pt x="60" y="470"/>
                  </a:lnTo>
                  <a:lnTo>
                    <a:pt x="56" y="554"/>
                  </a:lnTo>
                  <a:lnTo>
                    <a:pt x="24" y="585"/>
                  </a:lnTo>
                  <a:lnTo>
                    <a:pt x="93" y="636"/>
                  </a:lnTo>
                  <a:lnTo>
                    <a:pt x="134" y="648"/>
                  </a:lnTo>
                  <a:lnTo>
                    <a:pt x="171" y="633"/>
                  </a:lnTo>
                  <a:lnTo>
                    <a:pt x="203" y="662"/>
                  </a:lnTo>
                  <a:lnTo>
                    <a:pt x="257" y="687"/>
                  </a:lnTo>
                  <a:lnTo>
                    <a:pt x="572" y="648"/>
                  </a:lnTo>
                  <a:lnTo>
                    <a:pt x="595" y="634"/>
                  </a:lnTo>
                  <a:lnTo>
                    <a:pt x="624" y="632"/>
                  </a:lnTo>
                  <a:lnTo>
                    <a:pt x="634" y="641"/>
                  </a:lnTo>
                  <a:lnTo>
                    <a:pt x="636" y="700"/>
                  </a:lnTo>
                  <a:lnTo>
                    <a:pt x="649" y="735"/>
                  </a:lnTo>
                  <a:lnTo>
                    <a:pt x="700" y="775"/>
                  </a:lnTo>
                  <a:lnTo>
                    <a:pt x="719" y="781"/>
                  </a:lnTo>
                  <a:lnTo>
                    <a:pt x="759" y="815"/>
                  </a:lnTo>
                  <a:lnTo>
                    <a:pt x="995" y="878"/>
                  </a:lnTo>
                  <a:lnTo>
                    <a:pt x="1200" y="907"/>
                  </a:lnTo>
                  <a:lnTo>
                    <a:pt x="1241" y="886"/>
                  </a:lnTo>
                  <a:lnTo>
                    <a:pt x="1282" y="840"/>
                  </a:lnTo>
                  <a:lnTo>
                    <a:pt x="1344" y="829"/>
                  </a:lnTo>
                  <a:lnTo>
                    <a:pt x="1430" y="853"/>
                  </a:lnTo>
                  <a:lnTo>
                    <a:pt x="1455" y="817"/>
                  </a:lnTo>
                  <a:lnTo>
                    <a:pt x="1553" y="831"/>
                  </a:lnTo>
                  <a:lnTo>
                    <a:pt x="1564" y="796"/>
                  </a:lnTo>
                  <a:lnTo>
                    <a:pt x="1602" y="779"/>
                  </a:lnTo>
                  <a:lnTo>
                    <a:pt x="1651" y="732"/>
                  </a:lnTo>
                  <a:lnTo>
                    <a:pt x="1701" y="721"/>
                  </a:lnTo>
                  <a:lnTo>
                    <a:pt x="1702" y="630"/>
                  </a:lnTo>
                  <a:lnTo>
                    <a:pt x="1745" y="550"/>
                  </a:lnTo>
                  <a:lnTo>
                    <a:pt x="1716" y="510"/>
                  </a:lnTo>
                  <a:lnTo>
                    <a:pt x="1736" y="477"/>
                  </a:lnTo>
                  <a:lnTo>
                    <a:pt x="1853" y="480"/>
                  </a:lnTo>
                  <a:lnTo>
                    <a:pt x="1875" y="444"/>
                  </a:lnTo>
                  <a:lnTo>
                    <a:pt x="1879" y="356"/>
                  </a:lnTo>
                  <a:lnTo>
                    <a:pt x="1827" y="197"/>
                  </a:lnTo>
                  <a:lnTo>
                    <a:pt x="1829" y="137"/>
                  </a:lnTo>
                  <a:lnTo>
                    <a:pt x="1797" y="91"/>
                  </a:lnTo>
                  <a:lnTo>
                    <a:pt x="1640" y="96"/>
                  </a:lnTo>
                  <a:lnTo>
                    <a:pt x="1583" y="38"/>
                  </a:lnTo>
                  <a:lnTo>
                    <a:pt x="1547" y="17"/>
                  </a:lnTo>
                  <a:lnTo>
                    <a:pt x="1400" y="0"/>
                  </a:lnTo>
                  <a:lnTo>
                    <a:pt x="1355" y="79"/>
                  </a:lnTo>
                  <a:lnTo>
                    <a:pt x="1311" y="112"/>
                  </a:lnTo>
                  <a:lnTo>
                    <a:pt x="1273" y="126"/>
                  </a:lnTo>
                  <a:lnTo>
                    <a:pt x="1172" y="119"/>
                  </a:lnTo>
                  <a:lnTo>
                    <a:pt x="1089" y="64"/>
                  </a:lnTo>
                </a:path>
              </a:pathLst>
            </a:custGeom>
            <a:grpFill/>
            <a:ln w="12700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de-AT">
                <a:ea typeface="MS PGothic" pitchFamily="34" charset="-128"/>
                <a:cs typeface="+mn-cs"/>
              </a:endParaRPr>
            </a:p>
          </p:txBody>
        </p:sp>
      </p:grpSp>
      <p:sp>
        <p:nvSpPr>
          <p:cNvPr id="11286" name="Rectangle 22"/>
          <p:cNvSpPr>
            <a:spLocks noGrp="1" noChangeArrowheads="1"/>
          </p:cNvSpPr>
          <p:nvPr>
            <p:ph type="ctrTitle"/>
          </p:nvPr>
        </p:nvSpPr>
        <p:spPr>
          <a:xfrm>
            <a:off x="2719966" y="885825"/>
            <a:ext cx="7567050" cy="2376488"/>
          </a:xfrm>
        </p:spPr>
        <p:txBody>
          <a:bodyPr/>
          <a:lstStyle>
            <a:lvl1pPr>
              <a:defRPr/>
            </a:lvl1pPr>
          </a:lstStyle>
          <a:p>
            <a:r>
              <a:rPr lang="fr-FR"/>
              <a:t>Cliquez pour modifier le style du titre</a:t>
            </a:r>
            <a:endParaRPr lang="de-DE"/>
          </a:p>
        </p:txBody>
      </p:sp>
      <p:sp>
        <p:nvSpPr>
          <p:cNvPr id="11287" name="Rectangle 23"/>
          <p:cNvSpPr>
            <a:spLocks noGrp="1" noChangeArrowheads="1"/>
          </p:cNvSpPr>
          <p:nvPr>
            <p:ph type="subTitle" idx="1"/>
          </p:nvPr>
        </p:nvSpPr>
        <p:spPr>
          <a:xfrm>
            <a:off x="2719966" y="3405188"/>
            <a:ext cx="756705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fr-FR"/>
              <a:t>Cliquez pour modifier le style des sous-titres du masque</a:t>
            </a:r>
            <a:endParaRPr lang="de-DE"/>
          </a:p>
        </p:txBody>
      </p:sp>
      <p:sp>
        <p:nvSpPr>
          <p:cNvPr id="22" name="Rectangle 25"/>
          <p:cNvSpPr>
            <a:spLocks noGrp="1" noChangeArrowheads="1"/>
          </p:cNvSpPr>
          <p:nvPr userDrawn="1">
            <p:ph type="ftr" sz="quarter" idx="11"/>
          </p:nvPr>
        </p:nvSpPr>
        <p:spPr>
          <a:xfrm>
            <a:off x="3514725" y="6245225"/>
            <a:ext cx="3257550" cy="476250"/>
          </a:xfrm>
          <a:prstGeom prst="rect">
            <a:avLst/>
          </a:prstGeom>
        </p:spPr>
        <p:txBody>
          <a:bodyPr/>
          <a:lstStyle>
            <a:lvl1pPr algn="l">
              <a:defRPr>
                <a:solidFill>
                  <a:srgbClr val="000000"/>
                </a:solidFill>
                <a:latin typeface="Arial" charset="0"/>
                <a:ea typeface="+mn-ea"/>
                <a:cs typeface="Arial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23" name="Rectangle 26"/>
          <p:cNvSpPr>
            <a:spLocks noGrp="1" noChangeArrowheads="1"/>
          </p:cNvSpPr>
          <p:nvPr userDrawn="1">
            <p:ph type="sldNum" sz="quarter" idx="12"/>
          </p:nvPr>
        </p:nvSpPr>
        <p:spPr>
          <a:xfrm>
            <a:off x="7372350" y="6245225"/>
            <a:ext cx="2400300" cy="476250"/>
          </a:xfrm>
        </p:spPr>
        <p:txBody>
          <a:bodyPr/>
          <a:lstStyle>
            <a:lvl1pPr algn="r">
              <a:defRPr>
                <a:solidFill>
                  <a:srgbClr val="FFFFFF"/>
                </a:solidFill>
              </a:defRPr>
            </a:lvl1pPr>
          </a:lstStyle>
          <a:p>
            <a:fld id="{EC16BD25-D8DD-9945-94B1-2D5C2AAD9494}" type="slidenum">
              <a:rPr lang="de-DE"/>
              <a:pPr/>
              <a:t>‹N°›</a:t>
            </a:fld>
            <a:endParaRPr lang="de-DE"/>
          </a:p>
        </p:txBody>
      </p:sp>
      <p:cxnSp>
        <p:nvCxnSpPr>
          <p:cNvPr id="25" name="Connecteur droit 2"/>
          <p:cNvCxnSpPr/>
          <p:nvPr userDrawn="1"/>
        </p:nvCxnSpPr>
        <p:spPr>
          <a:xfrm>
            <a:off x="2908168" y="428777"/>
            <a:ext cx="0" cy="5737225"/>
          </a:xfrm>
          <a:prstGeom prst="line">
            <a:avLst/>
          </a:prstGeom>
          <a:ln>
            <a:solidFill>
              <a:schemeClr val="accent3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6" name="Picture 2" descr="CREOS logo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75940" y="1902928"/>
            <a:ext cx="1535773" cy="452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" name="Picture 2" descr="http://www.rwe.com/web/cms/proxy?r=l%2BVIP9ghHrroZ%2BL3ZzIF2pGgN26LJT1ypkzNW7rnOf5XdnVJ%2B1sl6vt1vQhg9Z8%2BO9lpOztFvX7Jc89s9i7e%2B30JLQbnDUrL%2FVoM9j1nOF0h%2BxsOZod9xi0OZ%2FhKcYKUBoAdiVwqwXgE%2FC9vzLKQcO1Os%2BnJfq07tlfgp7ucsJV0Pg1B3qi8XNi0PoebO4ZAgII6J3L%2ByV5kECQ%2BjTPkrXVyn3WTony0eKWGqM64wShj8w2zYZoe8gHgCx9ntxlgift1OyHz%2B88jd5506c1cZMsC9X38PhU6qy7bM3KYPDbJOTgXxah1hXkcv23YfX4Kf2xdoacCRlHADuIvvVbNVEBJpDfvYfsuhpyktjspGrpMTudRpd6yAT8Hwr3NKW917C4zpH6EbAKdXdVILw9pyjur0EeaucqsEF64VmSJUVg%3D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75940" y="350838"/>
            <a:ext cx="1535773" cy="596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8" name="Picture 25"/>
          <p:cNvPicPr>
            <a:picLocks noChangeAspect="1" noChangeArrowheads="1"/>
          </p:cNvPicPr>
          <p:nvPr userDrawn="1"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58933" y="2517291"/>
            <a:ext cx="1767946" cy="54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9" name="Picture 3"/>
          <p:cNvPicPr>
            <a:picLocks noChangeAspect="1" noChangeArrowheads="1"/>
          </p:cNvPicPr>
          <p:nvPr userDrawn="1"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62372" y="5328753"/>
            <a:ext cx="1761067" cy="350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" name="Picture 2" descr="D:\Users\depardon\AppData\Local\Microsoft\Windows\Temporary Internet Files\Content.Outlook\T2K2HMEA\TransnetBW_Logo.jpg"/>
          <p:cNvPicPr>
            <a:picLocks noChangeAspect="1" noChangeArrowheads="1"/>
          </p:cNvPicPr>
          <p:nvPr userDrawn="1"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66122" y="5905016"/>
            <a:ext cx="1955403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" name="Picture 14" descr="C:\Users\stut\AppData\Local\Microsoft\Windows\Temporary Internet Files\Content.Outlook\XFQDQBXX\EPEX SPOT_Logo (3).jpg"/>
          <p:cNvPicPr>
            <a:picLocks noChangeAspect="1" noChangeArrowheads="1"/>
          </p:cNvPicPr>
          <p:nvPr userDrawn="1"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80522" y="3295271"/>
            <a:ext cx="1499658" cy="28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3" name="Picture 2" descr="Image1"/>
          <p:cNvPicPr>
            <a:picLocks noChangeAspect="1" noChangeArrowheads="1"/>
          </p:cNvPicPr>
          <p:nvPr userDrawn="1"/>
        </p:nvPicPr>
        <p:blipFill>
          <a:blip r:embed="rId8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104148" y="4463251"/>
            <a:ext cx="677522" cy="6800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4" name="Image 1" descr="C:\Users\thomas\AppData\Local\Microsoft\Windows\Temporary Internet Files\Content.Outlook\FZ5PXOSS\EPEXSPOT+Belgium_4C_noSA (003).PNG"/>
          <p:cNvPicPr>
            <a:picLocks noChangeAspect="1" noChangeArrowheads="1"/>
          </p:cNvPicPr>
          <p:nvPr userDrawn="1"/>
        </p:nvPicPr>
        <p:blipFill>
          <a:blip r:embed="rId9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80568" y="3854394"/>
            <a:ext cx="1487053" cy="5190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xmlns="" id="{020647F1-BCCC-E344-AB92-EDA2DE798E85}"/>
              </a:ext>
            </a:extLst>
          </p:cNvPr>
          <p:cNvPicPr>
            <a:picLocks noChangeAspect="1"/>
          </p:cNvPicPr>
          <p:nvPr userDrawn="1"/>
        </p:nvPicPr>
        <p:blipFill>
          <a:blip r:embed="rId10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11489" y="977543"/>
            <a:ext cx="1651112" cy="809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31882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Connecteur droit 12"/>
          <p:cNvCxnSpPr/>
          <p:nvPr userDrawn="1"/>
        </p:nvCxnSpPr>
        <p:spPr>
          <a:xfrm flipH="1">
            <a:off x="0" y="908050"/>
            <a:ext cx="10287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  <a:endParaRPr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34992" y="1232846"/>
            <a:ext cx="9292456" cy="406934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  <a:endParaRPr lang="en-US" dirty="0"/>
          </a:p>
        </p:txBody>
      </p:sp>
      <p:sp>
        <p:nvSpPr>
          <p:cNvPr id="5" name="Espace réservé du numéro de diapositive 7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6190E9E6-DBB4-BA49-B7DE-C3C015ECDDC0}" type="slidenum">
              <a:rPr lang="de-DE"/>
              <a:pPr/>
              <a:t>‹N°›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349735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522B5D4-A162-1342-9F47-5C1D7DB3B18A}" type="slidenum">
              <a:rPr lang="de-DE"/>
              <a:pPr/>
              <a:t>‹N°›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393454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numéro de diapositive 3"/>
          <p:cNvSpPr>
            <a:spLocks noGrp="1"/>
          </p:cNvSpPr>
          <p:nvPr>
            <p:ph type="sldNum" sz="quarter" idx="10"/>
          </p:nvPr>
        </p:nvSpPr>
        <p:spPr>
          <a:xfrm>
            <a:off x="9553613" y="6492941"/>
            <a:ext cx="691120" cy="365125"/>
          </a:xfrm>
        </p:spPr>
        <p:txBody>
          <a:bodyPr/>
          <a:lstStyle/>
          <a:p>
            <a:fld id="{F551322C-20B2-48C3-B63D-68158FEBF630}" type="slidenum">
              <a:rPr lang="en-US" smtClean="0"/>
              <a:pPr/>
              <a:t>‹N°›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0774" y="108000"/>
            <a:ext cx="6999028" cy="336550"/>
          </a:xfrm>
        </p:spPr>
        <p:txBody>
          <a:bodyPr vert="horz" lIns="72000" tIns="36000" rIns="72000" bIns="36000" rtlCol="0" anchor="t">
            <a:noAutofit/>
          </a:bodyPr>
          <a:lstStyle>
            <a:lvl1pPr>
              <a:defRPr lang="nl-NL" sz="1600" b="1" dirty="0">
                <a:solidFill>
                  <a:schemeClr val="accent1"/>
                </a:solidFill>
                <a:latin typeface="+mn-lt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</a:lstStyle>
          <a:p>
            <a:pPr marL="0" lvl="0" indent="0" algn="l" rtl="0" eaLnBrk="1" fontAlgn="base" hangingPunct="1">
              <a:spcBef>
                <a:spcPts val="400"/>
              </a:spcBef>
              <a:spcAft>
                <a:spcPct val="0"/>
              </a:spcAft>
              <a:buClr>
                <a:schemeClr val="bg1"/>
              </a:buClr>
              <a:buSzPct val="120000"/>
              <a:buFont typeface="Arial" panose="020B0604020202020204" pitchFamily="34" charset="0"/>
              <a:buNone/>
            </a:pPr>
            <a:r>
              <a:rPr lang="en-US" dirty="0"/>
              <a:t>Click to edit Master title style</a:t>
            </a:r>
            <a:endParaRPr lang="nl-NL" dirty="0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6" hasCustomPrompt="1"/>
          </p:nvPr>
        </p:nvSpPr>
        <p:spPr>
          <a:xfrm>
            <a:off x="560769" y="461650"/>
            <a:ext cx="8972308" cy="363850"/>
          </a:xfrm>
        </p:spPr>
        <p:txBody>
          <a:bodyPr vert="horz" lIns="72000" tIns="36000" rIns="72000" bIns="36000" rtlCol="0" anchor="t">
            <a:noAutofit/>
          </a:bodyPr>
          <a:lstStyle>
            <a:lvl1pPr>
              <a:defRPr lang="nl-NL" sz="1400" dirty="0">
                <a:solidFill>
                  <a:schemeClr val="accent1"/>
                </a:solidFill>
                <a:latin typeface="+mj-lt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Click to edit Description</a:t>
            </a:r>
          </a:p>
          <a:p>
            <a:pPr lvl="0">
              <a:spcBef>
                <a:spcPct val="0"/>
              </a:spcBef>
            </a:pPr>
            <a:endParaRPr lang="nl-NL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7"/>
          </p:nvPr>
        </p:nvSpPr>
        <p:spPr>
          <a:xfrm>
            <a:off x="560769" y="1080000"/>
            <a:ext cx="9346154" cy="46224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247724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0"/>
            <a:ext cx="10287000" cy="908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DE"/>
              <a:t>Titelmasterformat durch Klicken bearbeiten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6425" y="1233488"/>
            <a:ext cx="8788400" cy="4248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9840876" y="6524871"/>
            <a:ext cx="451196" cy="3245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rgbClr val="000000"/>
                </a:solidFill>
                <a:latin typeface="Calibri" charset="0"/>
              </a:defRPr>
            </a:lvl1pPr>
          </a:lstStyle>
          <a:p>
            <a:fld id="{3CF0ABC2-F0C3-F649-BF72-145D23B9FE7A}" type="slidenum">
              <a:rPr lang="de-DE"/>
              <a:pPr/>
              <a:t>‹N°›</a:t>
            </a:fld>
            <a:endParaRPr lang="de-DE"/>
          </a:p>
        </p:txBody>
      </p:sp>
      <p:sp>
        <p:nvSpPr>
          <p:cNvPr id="1030" name="Rectangle 28"/>
          <p:cNvSpPr>
            <a:spLocks noChangeArrowheads="1"/>
          </p:cNvSpPr>
          <p:nvPr/>
        </p:nvSpPr>
        <p:spPr bwMode="auto">
          <a:xfrm>
            <a:off x="0" y="-184150"/>
            <a:ext cx="184150" cy="368300"/>
          </a:xfrm>
          <a:prstGeom prst="rect">
            <a:avLst/>
          </a:prstGeom>
          <a:noFill/>
          <a:ln>
            <a:noFill/>
          </a:ln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defRPr/>
            </a:pPr>
            <a:endParaRPr lang="en-US" altLang="fr-FR">
              <a:solidFill>
                <a:srgbClr val="000000"/>
              </a:solidFill>
              <a:latin typeface="Calibri" pitchFamily="34" charset="0"/>
              <a:ea typeface="+mn-ea"/>
            </a:endParaRPr>
          </a:p>
        </p:txBody>
      </p:sp>
      <p:cxnSp>
        <p:nvCxnSpPr>
          <p:cNvPr id="24" name="Connecteur droit 23"/>
          <p:cNvCxnSpPr/>
          <p:nvPr userDrawn="1"/>
        </p:nvCxnSpPr>
        <p:spPr>
          <a:xfrm flipH="1">
            <a:off x="0" y="908050"/>
            <a:ext cx="10287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0" name="Gruppieren 19"/>
          <p:cNvGrpSpPr>
            <a:grpSpLocks noChangeAspect="1"/>
          </p:cNvGrpSpPr>
          <p:nvPr userDrawn="1"/>
        </p:nvGrpSpPr>
        <p:grpSpPr>
          <a:xfrm>
            <a:off x="9199810" y="32749"/>
            <a:ext cx="1008000" cy="849666"/>
            <a:chOff x="1090612" y="6556457"/>
            <a:chExt cx="7225099" cy="6234211"/>
          </a:xfrm>
          <a:solidFill>
            <a:schemeClr val="bg1"/>
          </a:solidFill>
        </p:grpSpPr>
        <p:sp>
          <p:nvSpPr>
            <p:cNvPr id="21" name="Freeform 24"/>
            <p:cNvSpPr>
              <a:spLocks noChangeAspect="1"/>
            </p:cNvSpPr>
            <p:nvPr/>
          </p:nvSpPr>
          <p:spPr bwMode="gray">
            <a:xfrm>
              <a:off x="3681495" y="7373561"/>
              <a:ext cx="1262319" cy="1445069"/>
            </a:xfrm>
            <a:custGeom>
              <a:avLst/>
              <a:gdLst>
                <a:gd name="T0" fmla="*/ 118 w 342"/>
                <a:gd name="T1" fmla="*/ 291 h 382"/>
                <a:gd name="T2" fmla="*/ 48 w 342"/>
                <a:gd name="T3" fmla="*/ 319 h 382"/>
                <a:gd name="T4" fmla="*/ 0 w 342"/>
                <a:gd name="T5" fmla="*/ 291 h 382"/>
                <a:gd name="T6" fmla="*/ 27 w 342"/>
                <a:gd name="T7" fmla="*/ 268 h 382"/>
                <a:gd name="T8" fmla="*/ 51 w 342"/>
                <a:gd name="T9" fmla="*/ 268 h 382"/>
                <a:gd name="T10" fmla="*/ 120 w 342"/>
                <a:gd name="T11" fmla="*/ 238 h 382"/>
                <a:gd name="T12" fmla="*/ 83 w 342"/>
                <a:gd name="T13" fmla="*/ 236 h 382"/>
                <a:gd name="T14" fmla="*/ 76 w 342"/>
                <a:gd name="T15" fmla="*/ 247 h 382"/>
                <a:gd name="T16" fmla="*/ 46 w 342"/>
                <a:gd name="T17" fmla="*/ 254 h 382"/>
                <a:gd name="T18" fmla="*/ 46 w 342"/>
                <a:gd name="T19" fmla="*/ 245 h 382"/>
                <a:gd name="T20" fmla="*/ 76 w 342"/>
                <a:gd name="T21" fmla="*/ 206 h 382"/>
                <a:gd name="T22" fmla="*/ 116 w 342"/>
                <a:gd name="T23" fmla="*/ 146 h 382"/>
                <a:gd name="T24" fmla="*/ 118 w 342"/>
                <a:gd name="T25" fmla="*/ 79 h 382"/>
                <a:gd name="T26" fmla="*/ 155 w 342"/>
                <a:gd name="T27" fmla="*/ 72 h 382"/>
                <a:gd name="T28" fmla="*/ 178 w 342"/>
                <a:gd name="T29" fmla="*/ 92 h 382"/>
                <a:gd name="T30" fmla="*/ 162 w 342"/>
                <a:gd name="T31" fmla="*/ 111 h 382"/>
                <a:gd name="T32" fmla="*/ 169 w 342"/>
                <a:gd name="T33" fmla="*/ 129 h 382"/>
                <a:gd name="T34" fmla="*/ 197 w 342"/>
                <a:gd name="T35" fmla="*/ 122 h 382"/>
                <a:gd name="T36" fmla="*/ 197 w 342"/>
                <a:gd name="T37" fmla="*/ 90 h 382"/>
                <a:gd name="T38" fmla="*/ 183 w 342"/>
                <a:gd name="T39" fmla="*/ 79 h 382"/>
                <a:gd name="T40" fmla="*/ 199 w 342"/>
                <a:gd name="T41" fmla="*/ 28 h 382"/>
                <a:gd name="T42" fmla="*/ 272 w 342"/>
                <a:gd name="T43" fmla="*/ 0 h 382"/>
                <a:gd name="T44" fmla="*/ 305 w 342"/>
                <a:gd name="T45" fmla="*/ 1 h 382"/>
                <a:gd name="T46" fmla="*/ 342 w 342"/>
                <a:gd name="T47" fmla="*/ 33 h 382"/>
                <a:gd name="T48" fmla="*/ 325 w 342"/>
                <a:gd name="T49" fmla="*/ 162 h 382"/>
                <a:gd name="T50" fmla="*/ 258 w 342"/>
                <a:gd name="T51" fmla="*/ 218 h 382"/>
                <a:gd name="T52" fmla="*/ 258 w 342"/>
                <a:gd name="T53" fmla="*/ 298 h 382"/>
                <a:gd name="T54" fmla="*/ 241 w 342"/>
                <a:gd name="T55" fmla="*/ 337 h 382"/>
                <a:gd name="T56" fmla="*/ 258 w 342"/>
                <a:gd name="T57" fmla="*/ 382 h 382"/>
                <a:gd name="T58" fmla="*/ 206 w 342"/>
                <a:gd name="T59" fmla="*/ 361 h 382"/>
                <a:gd name="T60" fmla="*/ 223 w 342"/>
                <a:gd name="T61" fmla="*/ 305 h 382"/>
                <a:gd name="T62" fmla="*/ 118 w 342"/>
                <a:gd name="T63" fmla="*/ 291 h 382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0" t="0" r="r" b="b"/>
              <a:pathLst>
                <a:path w="342" h="382">
                  <a:moveTo>
                    <a:pt x="118" y="291"/>
                  </a:moveTo>
                  <a:lnTo>
                    <a:pt x="48" y="319"/>
                  </a:lnTo>
                  <a:lnTo>
                    <a:pt x="0" y="291"/>
                  </a:lnTo>
                  <a:lnTo>
                    <a:pt x="27" y="268"/>
                  </a:lnTo>
                  <a:lnTo>
                    <a:pt x="51" y="268"/>
                  </a:lnTo>
                  <a:lnTo>
                    <a:pt x="120" y="238"/>
                  </a:lnTo>
                  <a:lnTo>
                    <a:pt x="83" y="236"/>
                  </a:lnTo>
                  <a:lnTo>
                    <a:pt x="76" y="247"/>
                  </a:lnTo>
                  <a:lnTo>
                    <a:pt x="46" y="254"/>
                  </a:lnTo>
                  <a:lnTo>
                    <a:pt x="46" y="245"/>
                  </a:lnTo>
                  <a:lnTo>
                    <a:pt x="76" y="206"/>
                  </a:lnTo>
                  <a:lnTo>
                    <a:pt x="116" y="146"/>
                  </a:lnTo>
                  <a:lnTo>
                    <a:pt x="118" y="79"/>
                  </a:lnTo>
                  <a:lnTo>
                    <a:pt x="155" y="72"/>
                  </a:lnTo>
                  <a:lnTo>
                    <a:pt x="178" y="92"/>
                  </a:lnTo>
                  <a:lnTo>
                    <a:pt x="162" y="111"/>
                  </a:lnTo>
                  <a:lnTo>
                    <a:pt x="169" y="129"/>
                  </a:lnTo>
                  <a:lnTo>
                    <a:pt x="197" y="122"/>
                  </a:lnTo>
                  <a:lnTo>
                    <a:pt x="197" y="90"/>
                  </a:lnTo>
                  <a:lnTo>
                    <a:pt x="183" y="79"/>
                  </a:lnTo>
                  <a:lnTo>
                    <a:pt x="199" y="28"/>
                  </a:lnTo>
                  <a:lnTo>
                    <a:pt x="272" y="0"/>
                  </a:lnTo>
                  <a:lnTo>
                    <a:pt x="305" y="1"/>
                  </a:lnTo>
                  <a:lnTo>
                    <a:pt x="342" y="33"/>
                  </a:lnTo>
                  <a:lnTo>
                    <a:pt x="325" y="162"/>
                  </a:lnTo>
                  <a:lnTo>
                    <a:pt x="258" y="218"/>
                  </a:lnTo>
                  <a:lnTo>
                    <a:pt x="258" y="298"/>
                  </a:lnTo>
                  <a:lnTo>
                    <a:pt x="241" y="337"/>
                  </a:lnTo>
                  <a:lnTo>
                    <a:pt x="258" y="382"/>
                  </a:lnTo>
                  <a:lnTo>
                    <a:pt x="206" y="361"/>
                  </a:lnTo>
                  <a:lnTo>
                    <a:pt x="223" y="305"/>
                  </a:lnTo>
                  <a:lnTo>
                    <a:pt x="118" y="291"/>
                  </a:lnTo>
                  <a:close/>
                </a:path>
              </a:pathLst>
            </a:custGeom>
            <a:grpFill/>
            <a:ln w="12700">
              <a:solidFill>
                <a:schemeClr val="bg1">
                  <a:lumMod val="8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fr-FR">
                <a:solidFill>
                  <a:srgbClr val="000000"/>
                </a:solidFill>
                <a:latin typeface="Calibri" pitchFamily="34" charset="0"/>
                <a:ea typeface="+mn-ea"/>
                <a:cs typeface="Calibri" pitchFamily="34" charset="0"/>
              </a:endParaRPr>
            </a:p>
          </p:txBody>
        </p:sp>
        <p:sp>
          <p:nvSpPr>
            <p:cNvPr id="22" name="Freeform 25"/>
            <p:cNvSpPr>
              <a:spLocks noChangeAspect="1"/>
            </p:cNvSpPr>
            <p:nvPr/>
          </p:nvSpPr>
          <p:spPr bwMode="gray">
            <a:xfrm>
              <a:off x="4520585" y="9053165"/>
              <a:ext cx="180332" cy="378287"/>
            </a:xfrm>
            <a:custGeom>
              <a:avLst/>
              <a:gdLst>
                <a:gd name="T0" fmla="*/ 31 w 49"/>
                <a:gd name="T1" fmla="*/ 0 h 102"/>
                <a:gd name="T2" fmla="*/ 49 w 49"/>
                <a:gd name="T3" fmla="*/ 67 h 102"/>
                <a:gd name="T4" fmla="*/ 42 w 49"/>
                <a:gd name="T5" fmla="*/ 102 h 102"/>
                <a:gd name="T6" fmla="*/ 0 w 49"/>
                <a:gd name="T7" fmla="*/ 95 h 102"/>
                <a:gd name="T8" fmla="*/ 3 w 49"/>
                <a:gd name="T9" fmla="*/ 46 h 102"/>
                <a:gd name="T10" fmla="*/ 31 w 49"/>
                <a:gd name="T11" fmla="*/ 0 h 10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49" h="102">
                  <a:moveTo>
                    <a:pt x="31" y="0"/>
                  </a:moveTo>
                  <a:lnTo>
                    <a:pt x="49" y="67"/>
                  </a:lnTo>
                  <a:lnTo>
                    <a:pt x="42" y="102"/>
                  </a:lnTo>
                  <a:lnTo>
                    <a:pt x="0" y="95"/>
                  </a:lnTo>
                  <a:lnTo>
                    <a:pt x="3" y="46"/>
                  </a:lnTo>
                  <a:lnTo>
                    <a:pt x="31" y="0"/>
                  </a:lnTo>
                  <a:close/>
                </a:path>
              </a:pathLst>
            </a:custGeom>
            <a:grpFill/>
            <a:ln w="12700">
              <a:solidFill>
                <a:schemeClr val="bg1">
                  <a:lumMod val="8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fr-FR">
                <a:solidFill>
                  <a:srgbClr val="000000"/>
                </a:solidFill>
                <a:latin typeface="Calibri" pitchFamily="34" charset="0"/>
                <a:ea typeface="+mn-ea"/>
                <a:cs typeface="Calibri" pitchFamily="34" charset="0"/>
              </a:endParaRPr>
            </a:p>
          </p:txBody>
        </p:sp>
        <p:sp>
          <p:nvSpPr>
            <p:cNvPr id="23" name="Freeform 26"/>
            <p:cNvSpPr>
              <a:spLocks noChangeAspect="1"/>
            </p:cNvSpPr>
            <p:nvPr/>
          </p:nvSpPr>
          <p:spPr bwMode="gray">
            <a:xfrm>
              <a:off x="1090612" y="8652180"/>
              <a:ext cx="4173377" cy="4138488"/>
            </a:xfrm>
            <a:custGeom>
              <a:avLst/>
              <a:gdLst>
                <a:gd name="T0" fmla="*/ 1106 w 1134"/>
                <a:gd name="T1" fmla="*/ 906 h 1094"/>
                <a:gd name="T2" fmla="*/ 1075 w 1134"/>
                <a:gd name="T3" fmla="*/ 910 h 1094"/>
                <a:gd name="T4" fmla="*/ 1062 w 1134"/>
                <a:gd name="T5" fmla="*/ 950 h 1094"/>
                <a:gd name="T6" fmla="*/ 858 w 1134"/>
                <a:gd name="T7" fmla="*/ 973 h 1094"/>
                <a:gd name="T8" fmla="*/ 770 w 1134"/>
                <a:gd name="T9" fmla="*/ 960 h 1094"/>
                <a:gd name="T10" fmla="*/ 691 w 1134"/>
                <a:gd name="T11" fmla="*/ 1082 h 1094"/>
                <a:gd name="T12" fmla="*/ 581 w 1134"/>
                <a:gd name="T13" fmla="*/ 1082 h 1094"/>
                <a:gd name="T14" fmla="*/ 561 w 1134"/>
                <a:gd name="T15" fmla="*/ 1055 h 1094"/>
                <a:gd name="T16" fmla="*/ 528 w 1134"/>
                <a:gd name="T17" fmla="*/ 1049 h 1094"/>
                <a:gd name="T18" fmla="*/ 471 w 1134"/>
                <a:gd name="T19" fmla="*/ 1056 h 1094"/>
                <a:gd name="T20" fmla="*/ 271 w 1134"/>
                <a:gd name="T21" fmla="*/ 978 h 1094"/>
                <a:gd name="T22" fmla="*/ 328 w 1134"/>
                <a:gd name="T23" fmla="*/ 699 h 1094"/>
                <a:gd name="T24" fmla="*/ 323 w 1134"/>
                <a:gd name="T25" fmla="*/ 636 h 1094"/>
                <a:gd name="T26" fmla="*/ 255 w 1134"/>
                <a:gd name="T27" fmla="*/ 510 h 1094"/>
                <a:gd name="T28" fmla="*/ 75 w 1134"/>
                <a:gd name="T29" fmla="*/ 426 h 1094"/>
                <a:gd name="T30" fmla="*/ 0 w 1134"/>
                <a:gd name="T31" fmla="*/ 358 h 1094"/>
                <a:gd name="T32" fmla="*/ 151 w 1134"/>
                <a:gd name="T33" fmla="*/ 307 h 1094"/>
                <a:gd name="T34" fmla="*/ 252 w 1134"/>
                <a:gd name="T35" fmla="*/ 321 h 1094"/>
                <a:gd name="T36" fmla="*/ 243 w 1134"/>
                <a:gd name="T37" fmla="*/ 192 h 1094"/>
                <a:gd name="T38" fmla="*/ 318 w 1134"/>
                <a:gd name="T39" fmla="*/ 226 h 1094"/>
                <a:gd name="T40" fmla="*/ 437 w 1134"/>
                <a:gd name="T41" fmla="*/ 210 h 1094"/>
                <a:gd name="T42" fmla="*/ 446 w 1134"/>
                <a:gd name="T43" fmla="*/ 173 h 1094"/>
                <a:gd name="T44" fmla="*/ 557 w 1134"/>
                <a:gd name="T45" fmla="*/ 26 h 1094"/>
                <a:gd name="T46" fmla="*/ 661 w 1134"/>
                <a:gd name="T47" fmla="*/ 43 h 1094"/>
                <a:gd name="T48" fmla="*/ 805 w 1134"/>
                <a:gd name="T49" fmla="*/ 137 h 1094"/>
                <a:gd name="T50" fmla="*/ 892 w 1134"/>
                <a:gd name="T51" fmla="*/ 196 h 1094"/>
                <a:gd name="T52" fmla="*/ 973 w 1134"/>
                <a:gd name="T53" fmla="*/ 207 h 1094"/>
                <a:gd name="T54" fmla="*/ 1092 w 1134"/>
                <a:gd name="T55" fmla="*/ 319 h 1094"/>
                <a:gd name="T56" fmla="*/ 959 w 1134"/>
                <a:gd name="T57" fmla="*/ 588 h 1094"/>
                <a:gd name="T58" fmla="*/ 983 w 1134"/>
                <a:gd name="T59" fmla="*/ 620 h 1094"/>
                <a:gd name="T60" fmla="*/ 1039 w 1134"/>
                <a:gd name="T61" fmla="*/ 648 h 1094"/>
                <a:gd name="T62" fmla="*/ 1032 w 1134"/>
                <a:gd name="T63" fmla="*/ 780 h 1094"/>
                <a:gd name="T64" fmla="*/ 1089 w 1134"/>
                <a:gd name="T65" fmla="*/ 875 h 1094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0" t="0" r="r" b="b"/>
              <a:pathLst>
                <a:path w="1134" h="1094">
                  <a:moveTo>
                    <a:pt x="1089" y="875"/>
                  </a:moveTo>
                  <a:lnTo>
                    <a:pt x="1106" y="906"/>
                  </a:lnTo>
                  <a:lnTo>
                    <a:pt x="1097" y="928"/>
                  </a:lnTo>
                  <a:lnTo>
                    <a:pt x="1075" y="910"/>
                  </a:lnTo>
                  <a:lnTo>
                    <a:pt x="1050" y="928"/>
                  </a:lnTo>
                  <a:lnTo>
                    <a:pt x="1062" y="950"/>
                  </a:lnTo>
                  <a:lnTo>
                    <a:pt x="963" y="1013"/>
                  </a:lnTo>
                  <a:lnTo>
                    <a:pt x="858" y="973"/>
                  </a:lnTo>
                  <a:lnTo>
                    <a:pt x="832" y="980"/>
                  </a:lnTo>
                  <a:lnTo>
                    <a:pt x="770" y="960"/>
                  </a:lnTo>
                  <a:lnTo>
                    <a:pt x="695" y="1001"/>
                  </a:lnTo>
                  <a:lnTo>
                    <a:pt x="691" y="1082"/>
                  </a:lnTo>
                  <a:lnTo>
                    <a:pt x="633" y="1094"/>
                  </a:lnTo>
                  <a:lnTo>
                    <a:pt x="581" y="1082"/>
                  </a:lnTo>
                  <a:lnTo>
                    <a:pt x="581" y="1065"/>
                  </a:lnTo>
                  <a:lnTo>
                    <a:pt x="561" y="1055"/>
                  </a:lnTo>
                  <a:lnTo>
                    <a:pt x="541" y="1064"/>
                  </a:lnTo>
                  <a:lnTo>
                    <a:pt x="528" y="1049"/>
                  </a:lnTo>
                  <a:lnTo>
                    <a:pt x="492" y="1042"/>
                  </a:lnTo>
                  <a:lnTo>
                    <a:pt x="471" y="1056"/>
                  </a:lnTo>
                  <a:lnTo>
                    <a:pt x="300" y="1010"/>
                  </a:lnTo>
                  <a:lnTo>
                    <a:pt x="271" y="978"/>
                  </a:lnTo>
                  <a:lnTo>
                    <a:pt x="293" y="951"/>
                  </a:lnTo>
                  <a:lnTo>
                    <a:pt x="328" y="699"/>
                  </a:lnTo>
                  <a:lnTo>
                    <a:pt x="339" y="663"/>
                  </a:lnTo>
                  <a:lnTo>
                    <a:pt x="323" y="636"/>
                  </a:lnTo>
                  <a:lnTo>
                    <a:pt x="241" y="557"/>
                  </a:lnTo>
                  <a:lnTo>
                    <a:pt x="255" y="510"/>
                  </a:lnTo>
                  <a:lnTo>
                    <a:pt x="206" y="503"/>
                  </a:lnTo>
                  <a:lnTo>
                    <a:pt x="75" y="426"/>
                  </a:lnTo>
                  <a:lnTo>
                    <a:pt x="33" y="436"/>
                  </a:lnTo>
                  <a:lnTo>
                    <a:pt x="0" y="358"/>
                  </a:lnTo>
                  <a:lnTo>
                    <a:pt x="26" y="328"/>
                  </a:lnTo>
                  <a:lnTo>
                    <a:pt x="151" y="307"/>
                  </a:lnTo>
                  <a:lnTo>
                    <a:pt x="181" y="337"/>
                  </a:lnTo>
                  <a:lnTo>
                    <a:pt x="252" y="321"/>
                  </a:lnTo>
                  <a:lnTo>
                    <a:pt x="293" y="335"/>
                  </a:lnTo>
                  <a:lnTo>
                    <a:pt x="243" y="192"/>
                  </a:lnTo>
                  <a:lnTo>
                    <a:pt x="304" y="187"/>
                  </a:lnTo>
                  <a:lnTo>
                    <a:pt x="318" y="226"/>
                  </a:lnTo>
                  <a:lnTo>
                    <a:pt x="404" y="233"/>
                  </a:lnTo>
                  <a:lnTo>
                    <a:pt x="437" y="210"/>
                  </a:lnTo>
                  <a:lnTo>
                    <a:pt x="427" y="201"/>
                  </a:lnTo>
                  <a:lnTo>
                    <a:pt x="446" y="173"/>
                  </a:lnTo>
                  <a:lnTo>
                    <a:pt x="559" y="109"/>
                  </a:lnTo>
                  <a:lnTo>
                    <a:pt x="557" y="26"/>
                  </a:lnTo>
                  <a:lnTo>
                    <a:pt x="647" y="0"/>
                  </a:lnTo>
                  <a:lnTo>
                    <a:pt x="661" y="43"/>
                  </a:lnTo>
                  <a:lnTo>
                    <a:pt x="749" y="78"/>
                  </a:lnTo>
                  <a:lnTo>
                    <a:pt x="805" y="137"/>
                  </a:lnTo>
                  <a:lnTo>
                    <a:pt x="839" y="130"/>
                  </a:lnTo>
                  <a:lnTo>
                    <a:pt x="892" y="196"/>
                  </a:lnTo>
                  <a:lnTo>
                    <a:pt x="931" y="200"/>
                  </a:lnTo>
                  <a:lnTo>
                    <a:pt x="973" y="207"/>
                  </a:lnTo>
                  <a:lnTo>
                    <a:pt x="1134" y="259"/>
                  </a:lnTo>
                  <a:lnTo>
                    <a:pt x="1092" y="319"/>
                  </a:lnTo>
                  <a:lnTo>
                    <a:pt x="1068" y="462"/>
                  </a:lnTo>
                  <a:lnTo>
                    <a:pt x="959" y="588"/>
                  </a:lnTo>
                  <a:lnTo>
                    <a:pt x="962" y="634"/>
                  </a:lnTo>
                  <a:lnTo>
                    <a:pt x="983" y="620"/>
                  </a:lnTo>
                  <a:lnTo>
                    <a:pt x="1018" y="616"/>
                  </a:lnTo>
                  <a:lnTo>
                    <a:pt x="1039" y="648"/>
                  </a:lnTo>
                  <a:lnTo>
                    <a:pt x="1057" y="731"/>
                  </a:lnTo>
                  <a:lnTo>
                    <a:pt x="1032" y="780"/>
                  </a:lnTo>
                  <a:lnTo>
                    <a:pt x="1047" y="861"/>
                  </a:lnTo>
                  <a:lnTo>
                    <a:pt x="1089" y="875"/>
                  </a:lnTo>
                  <a:close/>
                </a:path>
              </a:pathLst>
            </a:custGeom>
            <a:grpFill/>
            <a:ln w="12700">
              <a:solidFill>
                <a:schemeClr val="bg1">
                  <a:lumMod val="8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fr-FR">
                <a:solidFill>
                  <a:srgbClr val="000000"/>
                </a:solidFill>
                <a:latin typeface="Calibri" pitchFamily="34" charset="0"/>
                <a:ea typeface="+mn-ea"/>
                <a:cs typeface="Calibri" pitchFamily="34" charset="0"/>
              </a:endParaRPr>
            </a:p>
          </p:txBody>
        </p:sp>
        <p:sp>
          <p:nvSpPr>
            <p:cNvPr id="25" name="Freeform 27"/>
            <p:cNvSpPr>
              <a:spLocks noChangeAspect="1"/>
            </p:cNvSpPr>
            <p:nvPr/>
          </p:nvSpPr>
          <p:spPr bwMode="gray">
            <a:xfrm>
              <a:off x="4568427" y="6556457"/>
              <a:ext cx="2900020" cy="3915293"/>
            </a:xfrm>
            <a:custGeom>
              <a:avLst/>
              <a:gdLst>
                <a:gd name="T0" fmla="*/ 101 w 788"/>
                <a:gd name="T1" fmla="*/ 249 h 1036"/>
                <a:gd name="T2" fmla="*/ 88 w 788"/>
                <a:gd name="T3" fmla="*/ 219 h 1036"/>
                <a:gd name="T4" fmla="*/ 113 w 788"/>
                <a:gd name="T5" fmla="*/ 177 h 1036"/>
                <a:gd name="T6" fmla="*/ 191 w 788"/>
                <a:gd name="T7" fmla="*/ 210 h 1036"/>
                <a:gd name="T8" fmla="*/ 222 w 788"/>
                <a:gd name="T9" fmla="*/ 157 h 1036"/>
                <a:gd name="T10" fmla="*/ 312 w 788"/>
                <a:gd name="T11" fmla="*/ 182 h 1036"/>
                <a:gd name="T12" fmla="*/ 245 w 788"/>
                <a:gd name="T13" fmla="*/ 140 h 1036"/>
                <a:gd name="T14" fmla="*/ 255 w 788"/>
                <a:gd name="T15" fmla="*/ 61 h 1036"/>
                <a:gd name="T16" fmla="*/ 235 w 788"/>
                <a:gd name="T17" fmla="*/ 0 h 1036"/>
                <a:gd name="T18" fmla="*/ 337 w 788"/>
                <a:gd name="T19" fmla="*/ 22 h 1036"/>
                <a:gd name="T20" fmla="*/ 394 w 788"/>
                <a:gd name="T21" fmla="*/ 74 h 1036"/>
                <a:gd name="T22" fmla="*/ 437 w 788"/>
                <a:gd name="T23" fmla="*/ 94 h 1036"/>
                <a:gd name="T24" fmla="*/ 415 w 788"/>
                <a:gd name="T25" fmla="*/ 136 h 1036"/>
                <a:gd name="T26" fmla="*/ 503 w 788"/>
                <a:gd name="T27" fmla="*/ 100 h 1036"/>
                <a:gd name="T28" fmla="*/ 556 w 788"/>
                <a:gd name="T29" fmla="*/ 72 h 1036"/>
                <a:gd name="T30" fmla="*/ 668 w 788"/>
                <a:gd name="T31" fmla="*/ 119 h 1036"/>
                <a:gd name="T32" fmla="*/ 733 w 788"/>
                <a:gd name="T33" fmla="*/ 171 h 1036"/>
                <a:gd name="T34" fmla="*/ 707 w 788"/>
                <a:gd name="T35" fmla="*/ 290 h 1036"/>
                <a:gd name="T36" fmla="*/ 753 w 788"/>
                <a:gd name="T37" fmla="*/ 436 h 1036"/>
                <a:gd name="T38" fmla="*/ 780 w 788"/>
                <a:gd name="T39" fmla="*/ 545 h 1036"/>
                <a:gd name="T40" fmla="*/ 714 w 788"/>
                <a:gd name="T41" fmla="*/ 552 h 1036"/>
                <a:gd name="T42" fmla="*/ 543 w 788"/>
                <a:gd name="T43" fmla="*/ 649 h 1036"/>
                <a:gd name="T44" fmla="*/ 686 w 788"/>
                <a:gd name="T45" fmla="*/ 859 h 1036"/>
                <a:gd name="T46" fmla="*/ 605 w 788"/>
                <a:gd name="T47" fmla="*/ 936 h 1036"/>
                <a:gd name="T48" fmla="*/ 503 w 788"/>
                <a:gd name="T49" fmla="*/ 998 h 1036"/>
                <a:gd name="T50" fmla="*/ 413 w 788"/>
                <a:gd name="T51" fmla="*/ 1015 h 1036"/>
                <a:gd name="T52" fmla="*/ 322 w 788"/>
                <a:gd name="T53" fmla="*/ 1005 h 1036"/>
                <a:gd name="T54" fmla="*/ 123 w 788"/>
                <a:gd name="T55" fmla="*/ 1015 h 1036"/>
                <a:gd name="T56" fmla="*/ 189 w 788"/>
                <a:gd name="T57" fmla="*/ 813 h 1036"/>
                <a:gd name="T58" fmla="*/ 35 w 788"/>
                <a:gd name="T59" fmla="*/ 726 h 1036"/>
                <a:gd name="T60" fmla="*/ 17 w 788"/>
                <a:gd name="T61" fmla="*/ 597 h 1036"/>
                <a:gd name="T62" fmla="*/ 17 w 788"/>
                <a:gd name="T63" fmla="*/ 513 h 1036"/>
                <a:gd name="T64" fmla="*/ 84 w 788"/>
                <a:gd name="T65" fmla="*/ 378 h 10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0" t="0" r="r" b="b"/>
              <a:pathLst>
                <a:path w="788" h="1036">
                  <a:moveTo>
                    <a:pt x="84" y="378"/>
                  </a:moveTo>
                  <a:lnTo>
                    <a:pt x="101" y="249"/>
                  </a:lnTo>
                  <a:lnTo>
                    <a:pt x="109" y="227"/>
                  </a:lnTo>
                  <a:lnTo>
                    <a:pt x="88" y="219"/>
                  </a:lnTo>
                  <a:lnTo>
                    <a:pt x="92" y="198"/>
                  </a:lnTo>
                  <a:lnTo>
                    <a:pt x="113" y="177"/>
                  </a:lnTo>
                  <a:lnTo>
                    <a:pt x="178" y="177"/>
                  </a:lnTo>
                  <a:lnTo>
                    <a:pt x="191" y="210"/>
                  </a:lnTo>
                  <a:lnTo>
                    <a:pt x="206" y="208"/>
                  </a:lnTo>
                  <a:lnTo>
                    <a:pt x="222" y="157"/>
                  </a:lnTo>
                  <a:lnTo>
                    <a:pt x="274" y="161"/>
                  </a:lnTo>
                  <a:lnTo>
                    <a:pt x="312" y="182"/>
                  </a:lnTo>
                  <a:lnTo>
                    <a:pt x="302" y="159"/>
                  </a:lnTo>
                  <a:lnTo>
                    <a:pt x="245" y="140"/>
                  </a:lnTo>
                  <a:lnTo>
                    <a:pt x="235" y="72"/>
                  </a:lnTo>
                  <a:lnTo>
                    <a:pt x="255" y="61"/>
                  </a:lnTo>
                  <a:lnTo>
                    <a:pt x="229" y="14"/>
                  </a:lnTo>
                  <a:lnTo>
                    <a:pt x="235" y="0"/>
                  </a:lnTo>
                  <a:lnTo>
                    <a:pt x="306" y="0"/>
                  </a:lnTo>
                  <a:lnTo>
                    <a:pt x="337" y="22"/>
                  </a:lnTo>
                  <a:lnTo>
                    <a:pt x="341" y="49"/>
                  </a:lnTo>
                  <a:lnTo>
                    <a:pt x="394" y="74"/>
                  </a:lnTo>
                  <a:lnTo>
                    <a:pt x="431" y="72"/>
                  </a:lnTo>
                  <a:lnTo>
                    <a:pt x="437" y="94"/>
                  </a:lnTo>
                  <a:lnTo>
                    <a:pt x="407" y="115"/>
                  </a:lnTo>
                  <a:lnTo>
                    <a:pt x="415" y="136"/>
                  </a:lnTo>
                  <a:lnTo>
                    <a:pt x="468" y="129"/>
                  </a:lnTo>
                  <a:lnTo>
                    <a:pt x="503" y="100"/>
                  </a:lnTo>
                  <a:lnTo>
                    <a:pt x="531" y="96"/>
                  </a:lnTo>
                  <a:lnTo>
                    <a:pt x="556" y="72"/>
                  </a:lnTo>
                  <a:lnTo>
                    <a:pt x="606" y="72"/>
                  </a:lnTo>
                  <a:lnTo>
                    <a:pt x="668" y="119"/>
                  </a:lnTo>
                  <a:lnTo>
                    <a:pt x="672" y="143"/>
                  </a:lnTo>
                  <a:lnTo>
                    <a:pt x="733" y="171"/>
                  </a:lnTo>
                  <a:lnTo>
                    <a:pt x="735" y="213"/>
                  </a:lnTo>
                  <a:lnTo>
                    <a:pt x="707" y="290"/>
                  </a:lnTo>
                  <a:lnTo>
                    <a:pt x="742" y="318"/>
                  </a:lnTo>
                  <a:lnTo>
                    <a:pt x="753" y="436"/>
                  </a:lnTo>
                  <a:lnTo>
                    <a:pt x="788" y="524"/>
                  </a:lnTo>
                  <a:lnTo>
                    <a:pt x="780" y="545"/>
                  </a:lnTo>
                  <a:lnTo>
                    <a:pt x="774" y="562"/>
                  </a:lnTo>
                  <a:lnTo>
                    <a:pt x="714" y="552"/>
                  </a:lnTo>
                  <a:lnTo>
                    <a:pt x="633" y="618"/>
                  </a:lnTo>
                  <a:lnTo>
                    <a:pt x="543" y="649"/>
                  </a:lnTo>
                  <a:lnTo>
                    <a:pt x="578" y="754"/>
                  </a:lnTo>
                  <a:lnTo>
                    <a:pt x="686" y="859"/>
                  </a:lnTo>
                  <a:lnTo>
                    <a:pt x="647" y="910"/>
                  </a:lnTo>
                  <a:lnTo>
                    <a:pt x="605" y="936"/>
                  </a:lnTo>
                  <a:lnTo>
                    <a:pt x="616" y="994"/>
                  </a:lnTo>
                  <a:lnTo>
                    <a:pt x="503" y="998"/>
                  </a:lnTo>
                  <a:lnTo>
                    <a:pt x="469" y="1022"/>
                  </a:lnTo>
                  <a:lnTo>
                    <a:pt x="413" y="1015"/>
                  </a:lnTo>
                  <a:lnTo>
                    <a:pt x="385" y="1036"/>
                  </a:lnTo>
                  <a:lnTo>
                    <a:pt x="322" y="1005"/>
                  </a:lnTo>
                  <a:lnTo>
                    <a:pt x="259" y="984"/>
                  </a:lnTo>
                  <a:lnTo>
                    <a:pt x="123" y="1015"/>
                  </a:lnTo>
                  <a:lnTo>
                    <a:pt x="147" y="873"/>
                  </a:lnTo>
                  <a:lnTo>
                    <a:pt x="189" y="813"/>
                  </a:lnTo>
                  <a:lnTo>
                    <a:pt x="28" y="761"/>
                  </a:lnTo>
                  <a:lnTo>
                    <a:pt x="35" y="726"/>
                  </a:lnTo>
                  <a:lnTo>
                    <a:pt x="17" y="659"/>
                  </a:lnTo>
                  <a:lnTo>
                    <a:pt x="17" y="597"/>
                  </a:lnTo>
                  <a:lnTo>
                    <a:pt x="0" y="552"/>
                  </a:lnTo>
                  <a:lnTo>
                    <a:pt x="17" y="513"/>
                  </a:lnTo>
                  <a:lnTo>
                    <a:pt x="17" y="433"/>
                  </a:lnTo>
                  <a:lnTo>
                    <a:pt x="84" y="378"/>
                  </a:lnTo>
                  <a:close/>
                </a:path>
              </a:pathLst>
            </a:custGeom>
            <a:grpFill/>
            <a:ln w="12700">
              <a:solidFill>
                <a:schemeClr val="bg1">
                  <a:lumMod val="8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fr-FR">
                <a:solidFill>
                  <a:srgbClr val="000000"/>
                </a:solidFill>
                <a:latin typeface="Calibri" pitchFamily="34" charset="0"/>
                <a:ea typeface="+mn-ea"/>
                <a:cs typeface="Calibri" pitchFamily="34" charset="0"/>
              </a:endParaRPr>
            </a:p>
          </p:txBody>
        </p:sp>
        <p:sp>
          <p:nvSpPr>
            <p:cNvPr id="26" name="Freeform 28"/>
            <p:cNvSpPr>
              <a:spLocks noChangeAspect="1"/>
            </p:cNvSpPr>
            <p:nvPr/>
          </p:nvSpPr>
          <p:spPr bwMode="gray">
            <a:xfrm>
              <a:off x="3475402" y="8474382"/>
              <a:ext cx="1159270" cy="934372"/>
            </a:xfrm>
            <a:custGeom>
              <a:avLst/>
              <a:gdLst>
                <a:gd name="T0" fmla="*/ 102 w 315"/>
                <a:gd name="T1" fmla="*/ 126 h 248"/>
                <a:gd name="T2" fmla="*/ 14 w 315"/>
                <a:gd name="T3" fmla="*/ 91 h 248"/>
                <a:gd name="T4" fmla="*/ 0 w 315"/>
                <a:gd name="T5" fmla="*/ 48 h 248"/>
                <a:gd name="T6" fmla="*/ 58 w 315"/>
                <a:gd name="T7" fmla="*/ 0 h 248"/>
                <a:gd name="T8" fmla="*/ 106 w 315"/>
                <a:gd name="T9" fmla="*/ 28 h 248"/>
                <a:gd name="T10" fmla="*/ 176 w 315"/>
                <a:gd name="T11" fmla="*/ 0 h 248"/>
                <a:gd name="T12" fmla="*/ 280 w 315"/>
                <a:gd name="T13" fmla="*/ 14 h 248"/>
                <a:gd name="T14" fmla="*/ 263 w 315"/>
                <a:gd name="T15" fmla="*/ 70 h 248"/>
                <a:gd name="T16" fmla="*/ 315 w 315"/>
                <a:gd name="T17" fmla="*/ 91 h 248"/>
                <a:gd name="T18" fmla="*/ 315 w 315"/>
                <a:gd name="T19" fmla="*/ 153 h 248"/>
                <a:gd name="T20" fmla="*/ 287 w 315"/>
                <a:gd name="T21" fmla="*/ 199 h 248"/>
                <a:gd name="T22" fmla="*/ 284 w 315"/>
                <a:gd name="T23" fmla="*/ 248 h 248"/>
                <a:gd name="T24" fmla="*/ 245 w 315"/>
                <a:gd name="T25" fmla="*/ 244 h 248"/>
                <a:gd name="T26" fmla="*/ 192 w 315"/>
                <a:gd name="T27" fmla="*/ 178 h 248"/>
                <a:gd name="T28" fmla="*/ 158 w 315"/>
                <a:gd name="T29" fmla="*/ 185 h 248"/>
                <a:gd name="T30" fmla="*/ 102 w 315"/>
                <a:gd name="T31" fmla="*/ 126 h 248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0" t="0" r="r" b="b"/>
              <a:pathLst>
                <a:path w="315" h="248">
                  <a:moveTo>
                    <a:pt x="102" y="126"/>
                  </a:moveTo>
                  <a:lnTo>
                    <a:pt x="14" y="91"/>
                  </a:lnTo>
                  <a:lnTo>
                    <a:pt x="0" y="48"/>
                  </a:lnTo>
                  <a:lnTo>
                    <a:pt x="58" y="0"/>
                  </a:lnTo>
                  <a:lnTo>
                    <a:pt x="106" y="28"/>
                  </a:lnTo>
                  <a:lnTo>
                    <a:pt x="176" y="0"/>
                  </a:lnTo>
                  <a:lnTo>
                    <a:pt x="280" y="14"/>
                  </a:lnTo>
                  <a:lnTo>
                    <a:pt x="263" y="70"/>
                  </a:lnTo>
                  <a:lnTo>
                    <a:pt x="315" y="91"/>
                  </a:lnTo>
                  <a:lnTo>
                    <a:pt x="315" y="153"/>
                  </a:lnTo>
                  <a:lnTo>
                    <a:pt x="287" y="199"/>
                  </a:lnTo>
                  <a:lnTo>
                    <a:pt x="284" y="248"/>
                  </a:lnTo>
                  <a:lnTo>
                    <a:pt x="245" y="244"/>
                  </a:lnTo>
                  <a:lnTo>
                    <a:pt x="192" y="178"/>
                  </a:lnTo>
                  <a:lnTo>
                    <a:pt x="158" y="185"/>
                  </a:lnTo>
                  <a:lnTo>
                    <a:pt x="102" y="126"/>
                  </a:lnTo>
                  <a:close/>
                </a:path>
              </a:pathLst>
            </a:custGeom>
            <a:grpFill/>
            <a:ln w="12700">
              <a:solidFill>
                <a:schemeClr val="bg1">
                  <a:lumMod val="8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fr-FR">
                <a:solidFill>
                  <a:srgbClr val="000000"/>
                </a:solidFill>
                <a:latin typeface="Calibri" pitchFamily="34" charset="0"/>
                <a:ea typeface="+mn-ea"/>
                <a:cs typeface="Calibri" pitchFamily="34" charset="0"/>
              </a:endParaRPr>
            </a:p>
          </p:txBody>
        </p:sp>
        <p:sp>
          <p:nvSpPr>
            <p:cNvPr id="27" name="Freeform 13" descr="Large checker board"/>
            <p:cNvSpPr>
              <a:spLocks/>
            </p:cNvSpPr>
            <p:nvPr/>
          </p:nvSpPr>
          <p:spPr bwMode="auto">
            <a:xfrm rot="21249101">
              <a:off x="5611957" y="9696843"/>
              <a:ext cx="2703754" cy="1253939"/>
            </a:xfrm>
            <a:custGeom>
              <a:avLst/>
              <a:gdLst>
                <a:gd name="T0" fmla="*/ 2147483647 w 1879"/>
                <a:gd name="T1" fmla="*/ 2147483647 h 907"/>
                <a:gd name="T2" fmla="*/ 2147483647 w 1879"/>
                <a:gd name="T3" fmla="*/ 2147483647 h 907"/>
                <a:gd name="T4" fmla="*/ 2147483647 w 1879"/>
                <a:gd name="T5" fmla="*/ 2147483647 h 907"/>
                <a:gd name="T6" fmla="*/ 2147483647 w 1879"/>
                <a:gd name="T7" fmla="*/ 2147483647 h 907"/>
                <a:gd name="T8" fmla="*/ 2147483647 w 1879"/>
                <a:gd name="T9" fmla="*/ 2147483647 h 907"/>
                <a:gd name="T10" fmla="*/ 2147483647 w 1879"/>
                <a:gd name="T11" fmla="*/ 2147483647 h 907"/>
                <a:gd name="T12" fmla="*/ 2147483647 w 1879"/>
                <a:gd name="T13" fmla="*/ 2147483647 h 907"/>
                <a:gd name="T14" fmla="*/ 2147483647 w 1879"/>
                <a:gd name="T15" fmla="*/ 2147483647 h 907"/>
                <a:gd name="T16" fmla="*/ 2147483647 w 1879"/>
                <a:gd name="T17" fmla="*/ 2147483647 h 907"/>
                <a:gd name="T18" fmla="*/ 2147483647 w 1879"/>
                <a:gd name="T19" fmla="*/ 2147483647 h 907"/>
                <a:gd name="T20" fmla="*/ 2147483647 w 1879"/>
                <a:gd name="T21" fmla="*/ 2147483647 h 907"/>
                <a:gd name="T22" fmla="*/ 2147483647 w 1879"/>
                <a:gd name="T23" fmla="*/ 2147483647 h 907"/>
                <a:gd name="T24" fmla="*/ 2147483647 w 1879"/>
                <a:gd name="T25" fmla="*/ 2147483647 h 907"/>
                <a:gd name="T26" fmla="*/ 2147483647 w 1879"/>
                <a:gd name="T27" fmla="*/ 2147483647 h 907"/>
                <a:gd name="T28" fmla="*/ 2147483647 w 1879"/>
                <a:gd name="T29" fmla="*/ 2147483647 h 907"/>
                <a:gd name="T30" fmla="*/ 2147483647 w 1879"/>
                <a:gd name="T31" fmla="*/ 2147483647 h 907"/>
                <a:gd name="T32" fmla="*/ 2147483647 w 1879"/>
                <a:gd name="T33" fmla="*/ 2147483647 h 907"/>
                <a:gd name="T34" fmla="*/ 2147483647 w 1879"/>
                <a:gd name="T35" fmla="*/ 2147483647 h 907"/>
                <a:gd name="T36" fmla="*/ 2147483647 w 1879"/>
                <a:gd name="T37" fmla="*/ 2147483647 h 907"/>
                <a:gd name="T38" fmla="*/ 2147483647 w 1879"/>
                <a:gd name="T39" fmla="*/ 2147483647 h 907"/>
                <a:gd name="T40" fmla="*/ 2147483647 w 1879"/>
                <a:gd name="T41" fmla="*/ 2147483647 h 907"/>
                <a:gd name="T42" fmla="*/ 2147483647 w 1879"/>
                <a:gd name="T43" fmla="*/ 2147483647 h 907"/>
                <a:gd name="T44" fmla="*/ 2147483647 w 1879"/>
                <a:gd name="T45" fmla="*/ 2147483647 h 907"/>
                <a:gd name="T46" fmla="*/ 2147483647 w 1879"/>
                <a:gd name="T47" fmla="*/ 2147483647 h 907"/>
                <a:gd name="T48" fmla="*/ 2147483647 w 1879"/>
                <a:gd name="T49" fmla="*/ 2147483647 h 907"/>
                <a:gd name="T50" fmla="*/ 2147483647 w 1879"/>
                <a:gd name="T51" fmla="*/ 2147483647 h 907"/>
                <a:gd name="T52" fmla="*/ 2147483647 w 1879"/>
                <a:gd name="T53" fmla="*/ 2147483647 h 907"/>
                <a:gd name="T54" fmla="*/ 2147483647 w 1879"/>
                <a:gd name="T55" fmla="*/ 2147483647 h 907"/>
                <a:gd name="T56" fmla="*/ 2147483647 w 1879"/>
                <a:gd name="T57" fmla="*/ 2147483647 h 907"/>
                <a:gd name="T58" fmla="*/ 2147483647 w 1879"/>
                <a:gd name="T59" fmla="*/ 2147483647 h 907"/>
                <a:gd name="T60" fmla="*/ 2147483647 w 1879"/>
                <a:gd name="T61" fmla="*/ 2147483647 h 907"/>
                <a:gd name="T62" fmla="*/ 2147483647 w 1879"/>
                <a:gd name="T63" fmla="*/ 2147483647 h 907"/>
                <a:gd name="T64" fmla="*/ 2147483647 w 1879"/>
                <a:gd name="T65" fmla="*/ 2147483647 h 907"/>
                <a:gd name="T66" fmla="*/ 2147483647 w 1879"/>
                <a:gd name="T67" fmla="*/ 2147483647 h 907"/>
                <a:gd name="T68" fmla="*/ 2147483647 w 1879"/>
                <a:gd name="T69" fmla="*/ 2147483647 h 907"/>
                <a:gd name="T70" fmla="*/ 2147483647 w 1879"/>
                <a:gd name="T71" fmla="*/ 0 h 907"/>
                <a:gd name="T72" fmla="*/ 2147483647 w 1879"/>
                <a:gd name="T73" fmla="*/ 2147483647 h 907"/>
                <a:gd name="T74" fmla="*/ 2147483647 w 1879"/>
                <a:gd name="T75" fmla="*/ 2147483647 h 907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w 1879"/>
                <a:gd name="T115" fmla="*/ 0 h 907"/>
                <a:gd name="T116" fmla="*/ 1879 w 1879"/>
                <a:gd name="T117" fmla="*/ 907 h 907"/>
              </a:gdLst>
              <a:ahLst/>
              <a:cxnLst>
                <a:cxn ang="T76">
                  <a:pos x="T0" y="T1"/>
                </a:cxn>
                <a:cxn ang="T77">
                  <a:pos x="T2" y="T3"/>
                </a:cxn>
                <a:cxn ang="T78">
                  <a:pos x="T4" y="T5"/>
                </a:cxn>
                <a:cxn ang="T79">
                  <a:pos x="T6" y="T7"/>
                </a:cxn>
                <a:cxn ang="T80">
                  <a:pos x="T8" y="T9"/>
                </a:cxn>
                <a:cxn ang="T81">
                  <a:pos x="T10" y="T11"/>
                </a:cxn>
                <a:cxn ang="T82">
                  <a:pos x="T12" y="T13"/>
                </a:cxn>
                <a:cxn ang="T83">
                  <a:pos x="T14" y="T15"/>
                </a:cxn>
                <a:cxn ang="T84">
                  <a:pos x="T16" y="T17"/>
                </a:cxn>
                <a:cxn ang="T85">
                  <a:pos x="T18" y="T19"/>
                </a:cxn>
                <a:cxn ang="T86">
                  <a:pos x="T20" y="T21"/>
                </a:cxn>
                <a:cxn ang="T87">
                  <a:pos x="T22" y="T23"/>
                </a:cxn>
                <a:cxn ang="T88">
                  <a:pos x="T24" y="T25"/>
                </a:cxn>
                <a:cxn ang="T89">
                  <a:pos x="T26" y="T27"/>
                </a:cxn>
                <a:cxn ang="T90">
                  <a:pos x="T28" y="T29"/>
                </a:cxn>
                <a:cxn ang="T91">
                  <a:pos x="T30" y="T31"/>
                </a:cxn>
                <a:cxn ang="T92">
                  <a:pos x="T32" y="T33"/>
                </a:cxn>
                <a:cxn ang="T93">
                  <a:pos x="T34" y="T35"/>
                </a:cxn>
                <a:cxn ang="T94">
                  <a:pos x="T36" y="T37"/>
                </a:cxn>
                <a:cxn ang="T95">
                  <a:pos x="T38" y="T39"/>
                </a:cxn>
                <a:cxn ang="T96">
                  <a:pos x="T40" y="T41"/>
                </a:cxn>
                <a:cxn ang="T97">
                  <a:pos x="T42" y="T43"/>
                </a:cxn>
                <a:cxn ang="T98">
                  <a:pos x="T44" y="T45"/>
                </a:cxn>
                <a:cxn ang="T99">
                  <a:pos x="T46" y="T47"/>
                </a:cxn>
                <a:cxn ang="T100">
                  <a:pos x="T48" y="T49"/>
                </a:cxn>
                <a:cxn ang="T101">
                  <a:pos x="T50" y="T51"/>
                </a:cxn>
                <a:cxn ang="T102">
                  <a:pos x="T52" y="T53"/>
                </a:cxn>
                <a:cxn ang="T103">
                  <a:pos x="T54" y="T55"/>
                </a:cxn>
                <a:cxn ang="T104">
                  <a:pos x="T56" y="T57"/>
                </a:cxn>
                <a:cxn ang="T105">
                  <a:pos x="T58" y="T59"/>
                </a:cxn>
                <a:cxn ang="T106">
                  <a:pos x="T60" y="T61"/>
                </a:cxn>
                <a:cxn ang="T107">
                  <a:pos x="T62" y="T63"/>
                </a:cxn>
                <a:cxn ang="T108">
                  <a:pos x="T64" y="T65"/>
                </a:cxn>
                <a:cxn ang="T109">
                  <a:pos x="T66" y="T67"/>
                </a:cxn>
                <a:cxn ang="T110">
                  <a:pos x="T68" y="T69"/>
                </a:cxn>
                <a:cxn ang="T111">
                  <a:pos x="T70" y="T71"/>
                </a:cxn>
                <a:cxn ang="T112">
                  <a:pos x="T72" y="T73"/>
                </a:cxn>
                <a:cxn ang="T113">
                  <a:pos x="T74" y="T75"/>
                </a:cxn>
              </a:cxnLst>
              <a:rect l="T114" t="T115" r="T116" b="T117"/>
              <a:pathLst>
                <a:path w="1879" h="907">
                  <a:moveTo>
                    <a:pt x="1089" y="64"/>
                  </a:moveTo>
                  <a:lnTo>
                    <a:pt x="1080" y="98"/>
                  </a:lnTo>
                  <a:lnTo>
                    <a:pt x="1002" y="123"/>
                  </a:lnTo>
                  <a:lnTo>
                    <a:pt x="963" y="200"/>
                  </a:lnTo>
                  <a:lnTo>
                    <a:pt x="861" y="230"/>
                  </a:lnTo>
                  <a:lnTo>
                    <a:pt x="835" y="278"/>
                  </a:lnTo>
                  <a:lnTo>
                    <a:pt x="833" y="351"/>
                  </a:lnTo>
                  <a:lnTo>
                    <a:pt x="856" y="424"/>
                  </a:lnTo>
                  <a:lnTo>
                    <a:pt x="856" y="458"/>
                  </a:lnTo>
                  <a:lnTo>
                    <a:pt x="819" y="471"/>
                  </a:lnTo>
                  <a:lnTo>
                    <a:pt x="804" y="435"/>
                  </a:lnTo>
                  <a:lnTo>
                    <a:pt x="739" y="428"/>
                  </a:lnTo>
                  <a:lnTo>
                    <a:pt x="690" y="407"/>
                  </a:lnTo>
                  <a:lnTo>
                    <a:pt x="669" y="427"/>
                  </a:lnTo>
                  <a:lnTo>
                    <a:pt x="520" y="429"/>
                  </a:lnTo>
                  <a:lnTo>
                    <a:pt x="427" y="476"/>
                  </a:lnTo>
                  <a:lnTo>
                    <a:pt x="368" y="469"/>
                  </a:lnTo>
                  <a:lnTo>
                    <a:pt x="313" y="427"/>
                  </a:lnTo>
                  <a:lnTo>
                    <a:pt x="263" y="416"/>
                  </a:lnTo>
                  <a:lnTo>
                    <a:pt x="230" y="441"/>
                  </a:lnTo>
                  <a:lnTo>
                    <a:pt x="212" y="469"/>
                  </a:lnTo>
                  <a:lnTo>
                    <a:pt x="187" y="481"/>
                  </a:lnTo>
                  <a:lnTo>
                    <a:pt x="146" y="453"/>
                  </a:lnTo>
                  <a:lnTo>
                    <a:pt x="128" y="412"/>
                  </a:lnTo>
                  <a:lnTo>
                    <a:pt x="91" y="396"/>
                  </a:lnTo>
                  <a:lnTo>
                    <a:pt x="48" y="393"/>
                  </a:lnTo>
                  <a:lnTo>
                    <a:pt x="0" y="405"/>
                  </a:lnTo>
                  <a:lnTo>
                    <a:pt x="29" y="444"/>
                  </a:lnTo>
                  <a:lnTo>
                    <a:pt x="60" y="470"/>
                  </a:lnTo>
                  <a:lnTo>
                    <a:pt x="56" y="554"/>
                  </a:lnTo>
                  <a:lnTo>
                    <a:pt x="24" y="585"/>
                  </a:lnTo>
                  <a:lnTo>
                    <a:pt x="93" y="636"/>
                  </a:lnTo>
                  <a:lnTo>
                    <a:pt x="134" y="648"/>
                  </a:lnTo>
                  <a:lnTo>
                    <a:pt x="171" y="633"/>
                  </a:lnTo>
                  <a:lnTo>
                    <a:pt x="203" y="662"/>
                  </a:lnTo>
                  <a:lnTo>
                    <a:pt x="257" y="687"/>
                  </a:lnTo>
                  <a:lnTo>
                    <a:pt x="572" y="648"/>
                  </a:lnTo>
                  <a:lnTo>
                    <a:pt x="595" y="634"/>
                  </a:lnTo>
                  <a:lnTo>
                    <a:pt x="624" y="632"/>
                  </a:lnTo>
                  <a:lnTo>
                    <a:pt x="634" y="641"/>
                  </a:lnTo>
                  <a:lnTo>
                    <a:pt x="636" y="700"/>
                  </a:lnTo>
                  <a:lnTo>
                    <a:pt x="649" y="735"/>
                  </a:lnTo>
                  <a:lnTo>
                    <a:pt x="700" y="775"/>
                  </a:lnTo>
                  <a:lnTo>
                    <a:pt x="719" y="781"/>
                  </a:lnTo>
                  <a:lnTo>
                    <a:pt x="759" y="815"/>
                  </a:lnTo>
                  <a:lnTo>
                    <a:pt x="995" y="878"/>
                  </a:lnTo>
                  <a:lnTo>
                    <a:pt x="1200" y="907"/>
                  </a:lnTo>
                  <a:lnTo>
                    <a:pt x="1241" y="886"/>
                  </a:lnTo>
                  <a:lnTo>
                    <a:pt x="1282" y="840"/>
                  </a:lnTo>
                  <a:lnTo>
                    <a:pt x="1344" y="829"/>
                  </a:lnTo>
                  <a:lnTo>
                    <a:pt x="1430" y="853"/>
                  </a:lnTo>
                  <a:lnTo>
                    <a:pt x="1455" y="817"/>
                  </a:lnTo>
                  <a:lnTo>
                    <a:pt x="1553" y="831"/>
                  </a:lnTo>
                  <a:lnTo>
                    <a:pt x="1564" y="796"/>
                  </a:lnTo>
                  <a:lnTo>
                    <a:pt x="1602" y="779"/>
                  </a:lnTo>
                  <a:lnTo>
                    <a:pt x="1651" y="732"/>
                  </a:lnTo>
                  <a:lnTo>
                    <a:pt x="1701" y="721"/>
                  </a:lnTo>
                  <a:lnTo>
                    <a:pt x="1702" y="630"/>
                  </a:lnTo>
                  <a:lnTo>
                    <a:pt x="1745" y="550"/>
                  </a:lnTo>
                  <a:lnTo>
                    <a:pt x="1716" y="510"/>
                  </a:lnTo>
                  <a:lnTo>
                    <a:pt x="1736" y="477"/>
                  </a:lnTo>
                  <a:lnTo>
                    <a:pt x="1853" y="480"/>
                  </a:lnTo>
                  <a:lnTo>
                    <a:pt x="1875" y="444"/>
                  </a:lnTo>
                  <a:lnTo>
                    <a:pt x="1879" y="356"/>
                  </a:lnTo>
                  <a:lnTo>
                    <a:pt x="1827" y="197"/>
                  </a:lnTo>
                  <a:lnTo>
                    <a:pt x="1829" y="137"/>
                  </a:lnTo>
                  <a:lnTo>
                    <a:pt x="1797" y="91"/>
                  </a:lnTo>
                  <a:lnTo>
                    <a:pt x="1640" y="96"/>
                  </a:lnTo>
                  <a:lnTo>
                    <a:pt x="1583" y="38"/>
                  </a:lnTo>
                  <a:lnTo>
                    <a:pt x="1547" y="17"/>
                  </a:lnTo>
                  <a:lnTo>
                    <a:pt x="1400" y="0"/>
                  </a:lnTo>
                  <a:lnTo>
                    <a:pt x="1355" y="79"/>
                  </a:lnTo>
                  <a:lnTo>
                    <a:pt x="1311" y="112"/>
                  </a:lnTo>
                  <a:lnTo>
                    <a:pt x="1273" y="126"/>
                  </a:lnTo>
                  <a:lnTo>
                    <a:pt x="1172" y="119"/>
                  </a:lnTo>
                  <a:lnTo>
                    <a:pt x="1089" y="64"/>
                  </a:lnTo>
                </a:path>
              </a:pathLst>
            </a:custGeom>
            <a:grpFill/>
            <a:ln w="12700">
              <a:solidFill>
                <a:schemeClr val="bg1">
                  <a:lumMod val="8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de-AT">
                <a:solidFill>
                  <a:srgbClr val="000000"/>
                </a:solidFill>
                <a:latin typeface="Calibri" pitchFamily="34" charset="0"/>
                <a:ea typeface="MS PGothic" pitchFamily="34" charset="-128"/>
                <a:cs typeface="Calibri" pitchFamily="34" charset="0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507543" r:id="rId1"/>
    <p:sldLayoutId id="2147507544" r:id="rId2"/>
    <p:sldLayoutId id="2147507503" r:id="rId3"/>
    <p:sldLayoutId id="2147507545" r:id="rId4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Calibri" pitchFamily="34" charset="0"/>
          <a:ea typeface="MS PGothic" pitchFamily="34" charset="-128"/>
          <a:cs typeface="Calibri" pitchFamily="34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Calibri" pitchFamily="34" charset="0"/>
          <a:ea typeface="MS PGothic" pitchFamily="34" charset="-128"/>
          <a:cs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Calibri" pitchFamily="34" charset="0"/>
          <a:ea typeface="MS PGothic" pitchFamily="34" charset="-128"/>
          <a:cs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Calibri" pitchFamily="34" charset="0"/>
          <a:ea typeface="MS PGothic" pitchFamily="34" charset="-128"/>
          <a:cs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Calibri" pitchFamily="34" charset="0"/>
          <a:ea typeface="MS PGothic" pitchFamily="34" charset="-128"/>
          <a:cs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ahoma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ahoma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ahoma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ahoma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Blip>
          <a:blip r:embed="rId6"/>
        </a:buBlip>
        <a:defRPr sz="2400">
          <a:solidFill>
            <a:schemeClr val="tx1"/>
          </a:solidFill>
          <a:latin typeface="Calibri" pitchFamily="34" charset="0"/>
          <a:ea typeface="MS PGothic" pitchFamily="34" charset="-128"/>
          <a:cs typeface="Calibri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Wingdings" charset="0"/>
        <a:buChar char="§"/>
        <a:defRPr sz="2000">
          <a:solidFill>
            <a:schemeClr val="tx1"/>
          </a:solidFill>
          <a:latin typeface="Calibri" pitchFamily="34" charset="0"/>
          <a:ea typeface="Calibri" pitchFamily="34" charset="0"/>
          <a:cs typeface="Calibri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000">
          <a:solidFill>
            <a:schemeClr val="tx1"/>
          </a:solidFill>
          <a:latin typeface="Calibri" pitchFamily="34" charset="0"/>
          <a:ea typeface="Calibri" pitchFamily="34" charset="0"/>
          <a:cs typeface="Calibri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>
          <a:solidFill>
            <a:schemeClr val="tx1"/>
          </a:solidFill>
          <a:latin typeface="Calibri" pitchFamily="34" charset="0"/>
          <a:ea typeface="Calibri" pitchFamily="34" charset="0"/>
          <a:cs typeface="Calibri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>
          <a:solidFill>
            <a:schemeClr val="tx1"/>
          </a:solidFill>
          <a:latin typeface="Calibri" pitchFamily="34" charset="0"/>
          <a:ea typeface="Calibri" pitchFamily="34" charset="0"/>
          <a:cs typeface="Calibri" pitchFamily="34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Blip>
          <a:blip r:embed="rId6"/>
        </a:buBlip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Blip>
          <a:blip r:embed="rId6"/>
        </a:buBlip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Blip>
          <a:blip r:embed="rId6"/>
        </a:buBlip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Blip>
          <a:blip r:embed="rId6"/>
        </a:buBlip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/>
              <a:t>CWE Reference Guide </a:t>
            </a:r>
            <a:endParaRPr lang="en-US" b="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Standard Process for FB DA parameters changes</a:t>
            </a:r>
          </a:p>
          <a:p>
            <a:endParaRPr lang="en-US" dirty="0"/>
          </a:p>
          <a:p>
            <a:r>
              <a:rPr lang="en-US" sz="1200" dirty="0"/>
              <a:t>Version: November 2019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16BD25-D8DD-9945-94B1-2D5C2AAD9494}" type="slidenum">
              <a:rPr lang="de-DE" smtClean="0"/>
              <a:pPr/>
              <a:t>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6031386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Rectangle 43"/>
          <p:cNvSpPr>
            <a:spLocks noChangeAspect="1"/>
          </p:cNvSpPr>
          <p:nvPr/>
        </p:nvSpPr>
        <p:spPr>
          <a:xfrm>
            <a:off x="427038" y="1219200"/>
            <a:ext cx="9575800" cy="5285550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lvl="4" indent="0" eaLnBrk="0" hangingPunct="0">
              <a:spcBef>
                <a:spcPts val="400"/>
              </a:spcBef>
              <a:buSzPct val="100000"/>
              <a:buNone/>
              <a:defRPr/>
            </a:pPr>
            <a:r>
              <a:rPr lang="en-GB" sz="1200" b="1" kern="0" dirty="0">
                <a:solidFill>
                  <a:srgbClr val="C00000"/>
                </a:solidFill>
                <a:latin typeface="+mn-lt"/>
                <a:ea typeface="Arial Unicode MS" panose="020B0604020202020204" pitchFamily="34" charset="-128"/>
                <a:cs typeface="Arial" panose="020B0604020202020204" pitchFamily="34" charset="0"/>
              </a:rPr>
              <a:t>In general there are 2 possible workflows for the light SPAIC approach:</a:t>
            </a:r>
          </a:p>
          <a:p>
            <a:pPr marL="285750" lvl="1" indent="-285750" eaLnBrk="0" hangingPunct="0">
              <a:spcBef>
                <a:spcPts val="400"/>
              </a:spcBef>
              <a:buClr>
                <a:srgbClr val="B40600"/>
              </a:buClr>
              <a:buSzPct val="70000"/>
              <a:buFont typeface="+mj-lt"/>
              <a:buAutoNum type="arabicPeriod"/>
              <a:defRPr/>
            </a:pPr>
            <a:r>
              <a:rPr lang="en-GB" sz="1200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Arial Unicode MS" panose="020B0604020202020204" pitchFamily="34" charset="-128"/>
                <a:cs typeface="Arial" panose="020B0604020202020204" pitchFamily="34" charset="0"/>
              </a:rPr>
              <a:t>SPAIC which is carried out individually (e.g. Mercator-Horta SPAIC) or bilaterally (e.g. </a:t>
            </a:r>
            <a:r>
              <a:rPr lang="en-GB" sz="1200" kern="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Arial Unicode MS" panose="020B0604020202020204" pitchFamily="34" charset="-128"/>
                <a:cs typeface="Arial" panose="020B0604020202020204" pitchFamily="34" charset="0"/>
              </a:rPr>
              <a:t>Doetinchem</a:t>
            </a:r>
            <a:r>
              <a:rPr lang="en-GB" sz="1200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Arial Unicode MS" panose="020B0604020202020204" pitchFamily="34" charset="-128"/>
                <a:cs typeface="Arial" panose="020B0604020202020204" pitchFamily="34" charset="0"/>
              </a:rPr>
              <a:t> – Niederrhein SPAIC). </a:t>
            </a:r>
          </a:p>
          <a:p>
            <a:pPr marL="285750" lvl="1" indent="-285750" eaLnBrk="0" hangingPunct="0">
              <a:spcBef>
                <a:spcPts val="400"/>
              </a:spcBef>
              <a:buClr>
                <a:srgbClr val="B40600"/>
              </a:buClr>
              <a:buSzPct val="70000"/>
              <a:buFont typeface="+mj-lt"/>
              <a:buAutoNum type="arabicPeriod"/>
              <a:defRPr/>
            </a:pPr>
            <a:r>
              <a:rPr lang="en-GB" sz="1200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Arial Unicode MS" panose="020B0604020202020204" pitchFamily="34" charset="-128"/>
                <a:cs typeface="Arial" panose="020B0604020202020204" pitchFamily="34" charset="0"/>
              </a:rPr>
              <a:t>SPAIC which is carried out jointly and requires decision making on CWE level.</a:t>
            </a:r>
          </a:p>
          <a:p>
            <a:pPr marL="0" lvl="4" indent="0" eaLnBrk="0" hangingPunct="0">
              <a:spcBef>
                <a:spcPts val="400"/>
              </a:spcBef>
              <a:buSzPct val="100000"/>
              <a:buNone/>
              <a:defRPr/>
            </a:pPr>
            <a:endParaRPr lang="en-GB" sz="1200" b="1" kern="0" dirty="0">
              <a:solidFill>
                <a:srgbClr val="C00000"/>
              </a:solidFill>
              <a:latin typeface="+mn-lt"/>
              <a:ea typeface="Arial Unicode MS" panose="020B0604020202020204" pitchFamily="34" charset="-128"/>
              <a:cs typeface="Arial" panose="020B0604020202020204" pitchFamily="34" charset="0"/>
            </a:endParaRPr>
          </a:p>
          <a:p>
            <a:pPr marL="0" lvl="4" indent="0" eaLnBrk="0" hangingPunct="0">
              <a:spcBef>
                <a:spcPts val="400"/>
              </a:spcBef>
              <a:buSzPct val="100000"/>
              <a:buNone/>
              <a:defRPr/>
            </a:pPr>
            <a:r>
              <a:rPr lang="en-GB" sz="1200" b="1" kern="0" dirty="0">
                <a:solidFill>
                  <a:srgbClr val="4D4D4D"/>
                </a:solidFill>
                <a:latin typeface="+mn-lt"/>
                <a:ea typeface="Arial Unicode MS" panose="020B0604020202020204" pitchFamily="34" charset="-128"/>
                <a:cs typeface="Arial" panose="020B0604020202020204" pitchFamily="34" charset="0"/>
              </a:rPr>
              <a:t>1. Individual / bilateral light SPAIC</a:t>
            </a:r>
          </a:p>
          <a:p>
            <a:pPr marL="285750" lvl="1" indent="-285750" eaLnBrk="0" hangingPunct="0">
              <a:spcBef>
                <a:spcPts val="400"/>
              </a:spcBef>
              <a:buClr>
                <a:srgbClr val="B40600"/>
              </a:buClr>
              <a:buSzPct val="70000"/>
              <a:buFont typeface="Wingdings" panose="05000000000000000000" pitchFamily="2" charset="2"/>
              <a:buChar char="l"/>
              <a:defRPr/>
            </a:pPr>
            <a:r>
              <a:rPr lang="en-GB" sz="1200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Arial Unicode MS" panose="020B0604020202020204" pitchFamily="34" charset="-128"/>
                <a:cs typeface="Arial" panose="020B0604020202020204" pitchFamily="34" charset="0"/>
              </a:rPr>
              <a:t>The trigger can be e.g. the implementation of a new asset (see also slides with list of changes).</a:t>
            </a:r>
          </a:p>
          <a:p>
            <a:pPr marL="285750" lvl="1" indent="-285750" eaLnBrk="0" hangingPunct="0">
              <a:spcBef>
                <a:spcPts val="400"/>
              </a:spcBef>
              <a:buClr>
                <a:srgbClr val="B40600"/>
              </a:buClr>
              <a:buSzPct val="70000"/>
              <a:buFont typeface="Wingdings" panose="05000000000000000000" pitchFamily="2" charset="2"/>
              <a:buChar char="l"/>
              <a:defRPr/>
            </a:pPr>
            <a:r>
              <a:rPr lang="en-GB" sz="1200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Arial Unicode MS" panose="020B0604020202020204" pitchFamily="34" charset="-128"/>
                <a:cs typeface="Arial" panose="020B0604020202020204" pitchFamily="34" charset="0"/>
              </a:rPr>
              <a:t>In this process a distinction is made for whether or not a decision related to the change is already taken by the respective TSO(s). This is relevant, because:</a:t>
            </a:r>
          </a:p>
          <a:p>
            <a:pPr marL="742950" lvl="2" indent="-285750" eaLnBrk="0" hangingPunct="0">
              <a:spcBef>
                <a:spcPts val="400"/>
              </a:spcBef>
              <a:buClr>
                <a:schemeClr val="tx1">
                  <a:lumMod val="85000"/>
                  <a:lumOff val="15000"/>
                </a:schemeClr>
              </a:buClr>
              <a:buSzPct val="70000"/>
              <a:buFont typeface="Courier New" panose="02070309020205020404" pitchFamily="49" charset="0"/>
              <a:buChar char="o"/>
              <a:defRPr/>
            </a:pPr>
            <a:r>
              <a:rPr lang="en-GB" sz="1200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Arial Unicode MS" panose="020B0604020202020204" pitchFamily="34" charset="-128"/>
                <a:cs typeface="Arial" panose="020B0604020202020204" pitchFamily="34" charset="0"/>
              </a:rPr>
              <a:t>In case a decision is taken and this decision impacts the market, according to REMIT, market parties and NRAs need to be notified. </a:t>
            </a:r>
          </a:p>
          <a:p>
            <a:pPr marL="742950" lvl="2" indent="-285750" eaLnBrk="0" hangingPunct="0">
              <a:spcBef>
                <a:spcPts val="400"/>
              </a:spcBef>
              <a:buClr>
                <a:schemeClr val="tx1">
                  <a:lumMod val="85000"/>
                  <a:lumOff val="15000"/>
                </a:schemeClr>
              </a:buClr>
              <a:buSzPct val="70000"/>
              <a:buFont typeface="Courier New" panose="02070309020205020404" pitchFamily="49" charset="0"/>
              <a:buChar char="o"/>
              <a:defRPr/>
            </a:pPr>
            <a:r>
              <a:rPr lang="en-GB" sz="1200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Arial Unicode MS" panose="020B0604020202020204" pitchFamily="34" charset="-128"/>
                <a:cs typeface="Arial" panose="020B0604020202020204" pitchFamily="34" charset="0"/>
              </a:rPr>
              <a:t>In the case a decision is not yet made and is still under discussion, market parties and NRAs do not yet have to be notified.</a:t>
            </a:r>
          </a:p>
          <a:p>
            <a:pPr marL="285750" lvl="1" indent="-285750" eaLnBrk="0" hangingPunct="0">
              <a:spcBef>
                <a:spcPts val="400"/>
              </a:spcBef>
              <a:buClr>
                <a:srgbClr val="B40600"/>
              </a:buClr>
              <a:buSzPct val="70000"/>
              <a:buFont typeface="Wingdings" panose="05000000000000000000" pitchFamily="2" charset="2"/>
              <a:buChar char="l"/>
              <a:defRPr/>
            </a:pPr>
            <a:r>
              <a:rPr lang="en-GB" sz="1200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Arial Unicode MS" panose="020B0604020202020204" pitchFamily="34" charset="-128"/>
                <a:cs typeface="Arial" panose="020B0604020202020204" pitchFamily="34" charset="0"/>
              </a:rPr>
              <a:t>It is assumed that individual CWE TSOs are able to determine whether or not a decision on CWE level is needed for a certain change. </a:t>
            </a:r>
          </a:p>
          <a:p>
            <a:pPr marL="742950" lvl="2" indent="-285750" eaLnBrk="0" hangingPunct="0">
              <a:spcBef>
                <a:spcPts val="400"/>
              </a:spcBef>
              <a:buClr>
                <a:schemeClr val="tx1">
                  <a:lumMod val="85000"/>
                  <a:lumOff val="15000"/>
                </a:schemeClr>
              </a:buClr>
              <a:buSzPct val="70000"/>
              <a:buFont typeface="Courier New" panose="02070309020205020404" pitchFamily="49" charset="0"/>
              <a:buChar char="o"/>
              <a:defRPr/>
            </a:pPr>
            <a:r>
              <a:rPr lang="en-GB" sz="1200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Arial Unicode MS" panose="020B0604020202020204" pitchFamily="34" charset="-128"/>
                <a:cs typeface="Arial" panose="020B0604020202020204" pitchFamily="34" charset="0"/>
              </a:rPr>
              <a:t>In any case, CWE TSOs should be pro-actively involved (for information) by the individual TSO(s) carrying out the individual / bilateral SPAIC.</a:t>
            </a:r>
          </a:p>
          <a:p>
            <a:pPr marL="285750" lvl="1" indent="-285750" eaLnBrk="0" hangingPunct="0">
              <a:spcBef>
                <a:spcPts val="400"/>
              </a:spcBef>
              <a:buClr>
                <a:srgbClr val="B40600"/>
              </a:buClr>
              <a:buSzPct val="70000"/>
              <a:buFont typeface="Wingdings" panose="05000000000000000000" pitchFamily="2" charset="2"/>
              <a:buChar char="l"/>
              <a:defRPr/>
            </a:pPr>
            <a:r>
              <a:rPr lang="en-GB" sz="1200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Arial Unicode MS" panose="020B0604020202020204" pitchFamily="34" charset="-128"/>
                <a:cs typeface="Arial" panose="020B0604020202020204" pitchFamily="34" charset="0"/>
              </a:rPr>
              <a:t>Important: Non-timely publication of SPAIC cannot lead to a non implementation of the change</a:t>
            </a:r>
          </a:p>
          <a:p>
            <a:pPr marL="742950" lvl="2" indent="-285750" eaLnBrk="0" hangingPunct="0">
              <a:spcBef>
                <a:spcPts val="400"/>
              </a:spcBef>
              <a:buClr>
                <a:schemeClr val="tx1">
                  <a:lumMod val="85000"/>
                  <a:lumOff val="15000"/>
                </a:schemeClr>
              </a:buClr>
              <a:buSzPct val="70000"/>
              <a:buFont typeface="Courier New" panose="02070309020205020404" pitchFamily="49" charset="0"/>
              <a:buChar char="o"/>
              <a:defRPr/>
            </a:pPr>
            <a:r>
              <a:rPr lang="en-GB" sz="1200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Arial Unicode MS" panose="020B0604020202020204" pitchFamily="34" charset="-128"/>
                <a:cs typeface="Arial" panose="020B0604020202020204" pitchFamily="34" charset="0"/>
              </a:rPr>
              <a:t>Preserving the grid security has highest priority (e.g. grid changes that require an update of CBCO lists)</a:t>
            </a:r>
          </a:p>
          <a:p>
            <a:pPr marL="742950" lvl="2" indent="-285750" eaLnBrk="0" hangingPunct="0">
              <a:spcBef>
                <a:spcPts val="400"/>
              </a:spcBef>
              <a:buClr>
                <a:schemeClr val="tx1">
                  <a:lumMod val="85000"/>
                  <a:lumOff val="15000"/>
                </a:schemeClr>
              </a:buClr>
              <a:buSzPct val="70000"/>
              <a:buFont typeface="Courier New" panose="02070309020205020404" pitchFamily="49" charset="0"/>
              <a:buChar char="o"/>
              <a:defRPr/>
            </a:pPr>
            <a:r>
              <a:rPr lang="en-US" sz="1200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Arial Unicode MS" panose="020B0604020202020204" pitchFamily="34" charset="-128"/>
                <a:cs typeface="Arial" panose="020B0604020202020204" pitchFamily="34" charset="0"/>
              </a:rPr>
              <a:t>New assets should not be delayed by the SPAIC process</a:t>
            </a:r>
          </a:p>
          <a:p>
            <a:pPr marL="457200" lvl="2" eaLnBrk="0" hangingPunct="0">
              <a:spcBef>
                <a:spcPts val="400"/>
              </a:spcBef>
              <a:buClr>
                <a:schemeClr val="tx1">
                  <a:lumMod val="85000"/>
                  <a:lumOff val="15000"/>
                </a:schemeClr>
              </a:buClr>
              <a:buSzPct val="70000"/>
              <a:defRPr/>
            </a:pPr>
            <a:endParaRPr lang="en-US" sz="1200" kern="0" dirty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Arial Unicode MS" panose="020B0604020202020204" pitchFamily="34" charset="-128"/>
              <a:cs typeface="Arial" panose="020B0604020202020204" pitchFamily="34" charset="0"/>
            </a:endParaRPr>
          </a:p>
          <a:p>
            <a:pPr marL="0" lvl="4" eaLnBrk="0" hangingPunct="0">
              <a:spcBef>
                <a:spcPts val="400"/>
              </a:spcBef>
              <a:buSzPct val="100000"/>
              <a:defRPr/>
            </a:pPr>
            <a:r>
              <a:rPr lang="en-GB" sz="1200" b="1" kern="0" dirty="0">
                <a:solidFill>
                  <a:srgbClr val="4D4D4D"/>
                </a:solidFill>
                <a:latin typeface="+mn-lt"/>
                <a:ea typeface="Arial Unicode MS" panose="020B0604020202020204" pitchFamily="34" charset="-128"/>
                <a:cs typeface="Arial" panose="020B0604020202020204" pitchFamily="34" charset="0"/>
              </a:rPr>
              <a:t>2. Joint light SPAIC</a:t>
            </a:r>
          </a:p>
          <a:p>
            <a:pPr marL="285750" lvl="1" indent="-285750" eaLnBrk="0" hangingPunct="0">
              <a:spcBef>
                <a:spcPts val="400"/>
              </a:spcBef>
              <a:buClr>
                <a:srgbClr val="B40600"/>
              </a:buClr>
              <a:buSzPct val="70000"/>
              <a:buFont typeface="Wingdings" panose="05000000000000000000" pitchFamily="2" charset="2"/>
              <a:buChar char="l"/>
              <a:defRPr/>
            </a:pPr>
            <a:r>
              <a:rPr lang="en-GB" sz="1200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Arial Unicode MS" panose="020B0604020202020204" pitchFamily="34" charset="-128"/>
                <a:cs typeface="Arial" panose="020B0604020202020204" pitchFamily="34" charset="0"/>
              </a:rPr>
              <a:t>Trigger can be a common CWE TSO requirement with a change to methodology or a NRAs or market parties request </a:t>
            </a:r>
            <a:r>
              <a:rPr lang="en-GB" sz="1200" kern="0" dirty="0">
                <a:solidFill>
                  <a:schemeClr val="tx1">
                    <a:lumMod val="65000"/>
                    <a:lumOff val="35000"/>
                  </a:schemeClr>
                </a:solidFill>
                <a:ea typeface="Arial Unicode MS" panose="020B0604020202020204" pitchFamily="34" charset="-128"/>
                <a:cs typeface="Arial" panose="020B0604020202020204" pitchFamily="34" charset="0"/>
              </a:rPr>
              <a:t>(see also slides with list of changes)</a:t>
            </a:r>
            <a:r>
              <a:rPr lang="en-GB" sz="1200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Arial Unicode MS" panose="020B0604020202020204" pitchFamily="34" charset="-128"/>
                <a:cs typeface="Arial" panose="020B0604020202020204" pitchFamily="34" charset="0"/>
              </a:rPr>
              <a:t>.</a:t>
            </a:r>
          </a:p>
          <a:p>
            <a:pPr marL="285750" lvl="1" indent="-285750" eaLnBrk="0" hangingPunct="0">
              <a:spcBef>
                <a:spcPts val="400"/>
              </a:spcBef>
              <a:buClr>
                <a:srgbClr val="B40600"/>
              </a:buClr>
              <a:buSzPct val="70000"/>
              <a:buFont typeface="Wingdings" panose="05000000000000000000" pitchFamily="2" charset="2"/>
              <a:buChar char="l"/>
              <a:defRPr/>
            </a:pPr>
            <a:r>
              <a:rPr lang="en-GB" sz="1200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Arial Unicode MS" panose="020B0604020202020204" pitchFamily="34" charset="-128"/>
                <a:cs typeface="Arial" panose="020B0604020202020204" pitchFamily="34" charset="0"/>
              </a:rPr>
              <a:t>Common TSO decision required for joint SPAIC</a:t>
            </a:r>
          </a:p>
          <a:p>
            <a:pPr marL="0" lvl="4" algn="just" eaLnBrk="0" hangingPunct="0">
              <a:spcBef>
                <a:spcPct val="20000"/>
              </a:spcBef>
              <a:defRPr/>
            </a:pPr>
            <a:endParaRPr lang="en-GB" sz="1400" dirty="0">
              <a:latin typeface="Calibri" pitchFamily="34" charset="0"/>
              <a:ea typeface="MS PGothic" pitchFamily="34" charset="-128"/>
              <a:cs typeface="Calibri" pitchFamily="34" charset="0"/>
            </a:endParaRPr>
          </a:p>
        </p:txBody>
      </p:sp>
      <p:sp>
        <p:nvSpPr>
          <p:cNvPr id="45" name="Titre 1"/>
          <p:cNvSpPr txBox="1">
            <a:spLocks/>
          </p:cNvSpPr>
          <p:nvPr/>
        </p:nvSpPr>
        <p:spPr bwMode="auto">
          <a:xfrm>
            <a:off x="0" y="0"/>
            <a:ext cx="10287000" cy="908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 sz="2800">
                <a:solidFill>
                  <a:schemeClr val="tx1"/>
                </a:solidFill>
                <a:latin typeface="Calibri" charset="0"/>
                <a:ea typeface="MS PGothic" charset="0"/>
                <a:cs typeface="Calibri" charset="0"/>
              </a:defRPr>
            </a:lvl1pPr>
            <a:lvl2pPr>
              <a:defRPr sz="240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defRPr>
            </a:lvl2pPr>
            <a:lvl3pPr>
              <a:defRPr sz="240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defRPr>
            </a:lvl3pPr>
            <a:lvl4pPr>
              <a:defRPr sz="200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defRPr>
            </a:lvl4pPr>
            <a:lvl5pPr>
              <a:defRPr sz="200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defRPr>
            </a:lvl9pPr>
          </a:lstStyle>
          <a:p>
            <a:pPr algn="ctr" eaLnBrk="0" hangingPunct="0"/>
            <a:r>
              <a:rPr lang="en-US" b="1" dirty="0">
                <a:solidFill>
                  <a:srgbClr val="4D4D4D"/>
                </a:solidFill>
              </a:rPr>
              <a:t>3. CWE light SPAIC approach</a:t>
            </a:r>
          </a:p>
        </p:txBody>
      </p:sp>
      <p:sp>
        <p:nvSpPr>
          <p:cNvPr id="5" name="Slide Number Placeholder 1">
            <a:extLst>
              <a:ext uri="{FF2B5EF4-FFF2-40B4-BE49-F238E27FC236}">
                <a16:creationId xmlns:a16="http://schemas.microsoft.com/office/drawing/2014/main" xmlns="" id="{ADA210AA-4888-4447-9410-F2CE9A7099A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9840876" y="6524871"/>
            <a:ext cx="451196" cy="324509"/>
          </a:xfrm>
        </p:spPr>
        <p:txBody>
          <a:bodyPr/>
          <a:lstStyle/>
          <a:p>
            <a:fld id="{F551322C-20B2-48C3-B63D-68158FEBF630}" type="slidenum">
              <a:rPr lang="en-US" sz="1000" smtClean="0"/>
              <a:pPr/>
              <a:t>10</a:t>
            </a:fld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418076602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Rectangle 43"/>
          <p:cNvSpPr>
            <a:spLocks noChangeAspect="1"/>
          </p:cNvSpPr>
          <p:nvPr/>
        </p:nvSpPr>
        <p:spPr>
          <a:xfrm>
            <a:off x="427038" y="1219200"/>
            <a:ext cx="9575800" cy="1826141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lvl="4" indent="0" eaLnBrk="0" hangingPunct="0">
              <a:spcBef>
                <a:spcPts val="400"/>
              </a:spcBef>
              <a:buSzPct val="100000"/>
              <a:buNone/>
              <a:defRPr/>
            </a:pPr>
            <a:r>
              <a:rPr lang="en-GB" sz="1200" b="1" kern="0" dirty="0">
                <a:solidFill>
                  <a:srgbClr val="C00000"/>
                </a:solidFill>
                <a:latin typeface="+mn-lt"/>
                <a:ea typeface="Arial Unicode MS" panose="020B0604020202020204" pitchFamily="34" charset="-128"/>
                <a:cs typeface="Arial" panose="020B0604020202020204" pitchFamily="34" charset="0"/>
              </a:rPr>
              <a:t>Communication</a:t>
            </a:r>
          </a:p>
          <a:p>
            <a:pPr marL="285750" lvl="1" indent="-285750" eaLnBrk="0" hangingPunct="0">
              <a:spcBef>
                <a:spcPts val="400"/>
              </a:spcBef>
              <a:buClr>
                <a:srgbClr val="B40600"/>
              </a:buClr>
              <a:buSzPct val="70000"/>
              <a:buFont typeface="Wingdings" panose="05000000000000000000" pitchFamily="2" charset="2"/>
              <a:buChar char="l"/>
              <a:defRPr/>
            </a:pPr>
            <a:r>
              <a:rPr lang="en-GB" sz="1200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Arial Unicode MS" panose="020B0604020202020204" pitchFamily="34" charset="-128"/>
                <a:cs typeface="Arial" panose="020B0604020202020204" pitchFamily="34" charset="0"/>
              </a:rPr>
              <a:t>Communication to MPs: </a:t>
            </a:r>
          </a:p>
          <a:p>
            <a:pPr marL="742950" lvl="2" indent="-285750" eaLnBrk="0" hangingPunct="0">
              <a:spcBef>
                <a:spcPts val="400"/>
              </a:spcBef>
              <a:buClr>
                <a:schemeClr val="tx1">
                  <a:lumMod val="85000"/>
                  <a:lumOff val="15000"/>
                </a:schemeClr>
              </a:buClr>
              <a:buSzPct val="70000"/>
              <a:buFont typeface="Courier New" panose="02070309020205020404" pitchFamily="49" charset="0"/>
              <a:buChar char="o"/>
              <a:defRPr/>
            </a:pPr>
            <a:r>
              <a:rPr lang="en-GB" sz="1200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Arial Unicode MS" panose="020B0604020202020204" pitchFamily="34" charset="-128"/>
                <a:cs typeface="Arial" panose="020B0604020202020204" pitchFamily="34" charset="0"/>
              </a:rPr>
              <a:t>CWE partners will communicate to MPs via CCG meeting, JAO website and/or email notification.</a:t>
            </a:r>
          </a:p>
          <a:p>
            <a:pPr marL="742950" lvl="2" indent="-285750" eaLnBrk="0" hangingPunct="0">
              <a:spcBef>
                <a:spcPts val="400"/>
              </a:spcBef>
              <a:buClr>
                <a:schemeClr val="tx1">
                  <a:lumMod val="85000"/>
                  <a:lumOff val="15000"/>
                </a:schemeClr>
              </a:buClr>
              <a:buSzPct val="70000"/>
              <a:buFont typeface="Courier New" panose="02070309020205020404" pitchFamily="49" charset="0"/>
              <a:buChar char="o"/>
              <a:defRPr/>
            </a:pPr>
            <a:r>
              <a:rPr lang="en-GB" sz="1200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Arial Unicode MS" panose="020B0604020202020204" pitchFamily="34" charset="-128"/>
                <a:cs typeface="Arial" panose="020B0604020202020204" pitchFamily="34" charset="0"/>
              </a:rPr>
              <a:t>It was agreed with MPs and NRAs to provide relevant information as soon as possible but latest 1 week in advance of a change implementation or prior to a stakeholder meeting.</a:t>
            </a:r>
          </a:p>
          <a:p>
            <a:pPr marL="742950" lvl="2" indent="-285750" eaLnBrk="0" hangingPunct="0">
              <a:spcBef>
                <a:spcPts val="400"/>
              </a:spcBef>
              <a:buClr>
                <a:schemeClr val="tx1">
                  <a:lumMod val="85000"/>
                  <a:lumOff val="15000"/>
                </a:schemeClr>
              </a:buClr>
              <a:buSzPct val="70000"/>
              <a:buFont typeface="Courier New" panose="02070309020205020404" pitchFamily="49" charset="0"/>
              <a:buChar char="o"/>
              <a:defRPr/>
            </a:pPr>
            <a:r>
              <a:rPr lang="en-GB" sz="1200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Arial Unicode MS" panose="020B0604020202020204" pitchFamily="34" charset="-128"/>
                <a:cs typeface="Arial" panose="020B0604020202020204" pitchFamily="34" charset="0"/>
              </a:rPr>
              <a:t>Market parties will be informed via a market message when in</a:t>
            </a:r>
            <a:r>
              <a:rPr lang="en-US" sz="1200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Arial Unicode MS" panose="020B0604020202020204" pitchFamily="34" charset="-128"/>
                <a:cs typeface="Arial" panose="020B0604020202020204" pitchFamily="34" charset="0"/>
              </a:rPr>
              <a:t> exceptional cases the SPAIC will be published after the implementation of the change</a:t>
            </a:r>
            <a:endParaRPr lang="en-GB" sz="1200" kern="0" dirty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Arial Unicode MS" panose="020B0604020202020204" pitchFamily="34" charset="-128"/>
              <a:cs typeface="Arial" panose="020B0604020202020204" pitchFamily="34" charset="0"/>
            </a:endParaRPr>
          </a:p>
          <a:p>
            <a:pPr marL="285750" lvl="1" indent="-285750" eaLnBrk="0" hangingPunct="0">
              <a:spcBef>
                <a:spcPts val="400"/>
              </a:spcBef>
              <a:buClr>
                <a:srgbClr val="B40600"/>
              </a:buClr>
              <a:buSzPct val="70000"/>
              <a:buFont typeface="Wingdings" panose="05000000000000000000" pitchFamily="2" charset="2"/>
              <a:buChar char="l"/>
              <a:defRPr/>
            </a:pPr>
            <a:r>
              <a:rPr lang="en-GB" sz="1200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Arial Unicode MS" panose="020B0604020202020204" pitchFamily="34" charset="-128"/>
                <a:cs typeface="Arial" panose="020B0604020202020204" pitchFamily="34" charset="0"/>
              </a:rPr>
              <a:t>Communication to NRAs: CWE partners will align &amp; communicate common changes with NRAs via the NRA expert meetings and email</a:t>
            </a:r>
          </a:p>
        </p:txBody>
      </p:sp>
      <p:sp>
        <p:nvSpPr>
          <p:cNvPr id="45" name="Titre 1"/>
          <p:cNvSpPr txBox="1">
            <a:spLocks/>
          </p:cNvSpPr>
          <p:nvPr/>
        </p:nvSpPr>
        <p:spPr bwMode="auto">
          <a:xfrm>
            <a:off x="0" y="0"/>
            <a:ext cx="10287000" cy="908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 sz="2800">
                <a:solidFill>
                  <a:schemeClr val="tx1"/>
                </a:solidFill>
                <a:latin typeface="Calibri" charset="0"/>
                <a:ea typeface="MS PGothic" charset="0"/>
                <a:cs typeface="Calibri" charset="0"/>
              </a:defRPr>
            </a:lvl1pPr>
            <a:lvl2pPr>
              <a:defRPr sz="240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defRPr>
            </a:lvl2pPr>
            <a:lvl3pPr>
              <a:defRPr sz="240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defRPr>
            </a:lvl3pPr>
            <a:lvl4pPr>
              <a:defRPr sz="200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defRPr>
            </a:lvl4pPr>
            <a:lvl5pPr>
              <a:defRPr sz="200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defRPr>
            </a:lvl9pPr>
          </a:lstStyle>
          <a:p>
            <a:pPr algn="ctr" eaLnBrk="0" hangingPunct="0"/>
            <a:r>
              <a:rPr lang="en-US" b="1" dirty="0">
                <a:solidFill>
                  <a:srgbClr val="4D4D4D"/>
                </a:solidFill>
              </a:rPr>
              <a:t>3. CWE light SPAIC approach</a:t>
            </a:r>
          </a:p>
        </p:txBody>
      </p:sp>
      <p:sp>
        <p:nvSpPr>
          <p:cNvPr id="5" name="Slide Number Placeholder 1">
            <a:extLst>
              <a:ext uri="{FF2B5EF4-FFF2-40B4-BE49-F238E27FC236}">
                <a16:creationId xmlns:a16="http://schemas.microsoft.com/office/drawing/2014/main" xmlns="" id="{C147CC0E-7F07-C348-95C9-9EE158AF7F5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9840876" y="6524871"/>
            <a:ext cx="451196" cy="324509"/>
          </a:xfrm>
        </p:spPr>
        <p:txBody>
          <a:bodyPr/>
          <a:lstStyle/>
          <a:p>
            <a:fld id="{F551322C-20B2-48C3-B63D-68158FEBF630}" type="slidenum">
              <a:rPr lang="en-US" sz="1000" smtClean="0"/>
              <a:pPr/>
              <a:t>11</a:t>
            </a:fld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23497992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Rectangle 43"/>
          <p:cNvSpPr>
            <a:spLocks noChangeAspect="1"/>
          </p:cNvSpPr>
          <p:nvPr/>
        </p:nvSpPr>
        <p:spPr>
          <a:xfrm>
            <a:off x="427038" y="1219200"/>
            <a:ext cx="9575800" cy="5539978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lvl="4" eaLnBrk="0" hangingPunct="0">
              <a:spcBef>
                <a:spcPts val="400"/>
              </a:spcBef>
              <a:buSzPct val="100000"/>
              <a:defRPr/>
            </a:pPr>
            <a:r>
              <a:rPr lang="en-US" sz="1200" b="1" kern="0" dirty="0">
                <a:solidFill>
                  <a:srgbClr val="C00000"/>
                </a:solidFill>
                <a:latin typeface="+mn-lt"/>
                <a:ea typeface="Arial Unicode MS" panose="020B0604020202020204" pitchFamily="34" charset="-128"/>
                <a:cs typeface="Arial" panose="020B0604020202020204" pitchFamily="34" charset="0"/>
              </a:rPr>
              <a:t>Once the light SPAIC has been launched, CWE TSOs calculate 7 days with different grid situations to provide as much information as possible to MPs and NRAs:</a:t>
            </a:r>
          </a:p>
          <a:p>
            <a:pPr marL="285750" lvl="1" indent="-285750" eaLnBrk="0" hangingPunct="0">
              <a:lnSpc>
                <a:spcPts val="2000"/>
              </a:lnSpc>
              <a:spcBef>
                <a:spcPts val="400"/>
              </a:spcBef>
              <a:buClr>
                <a:srgbClr val="B40600"/>
              </a:buClr>
              <a:buSzPct val="70000"/>
              <a:buFont typeface="Wingdings" panose="05000000000000000000" pitchFamily="2" charset="2"/>
              <a:buChar char="l"/>
              <a:defRPr/>
            </a:pPr>
            <a:r>
              <a:rPr lang="en-US" sz="1200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Arial Unicode MS" panose="020B0604020202020204" pitchFamily="34" charset="-128"/>
                <a:cs typeface="Arial" panose="020B0604020202020204" pitchFamily="34" charset="0"/>
              </a:rPr>
              <a:t>Day 1: Sunday in the available period with the lowest wind infeed in CWE (DE to be taken as proxy) </a:t>
            </a:r>
            <a:r>
              <a:rPr lang="en-US" sz="1200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Arial Unicode MS" panose="020B0604020202020204" pitchFamily="34" charset="-128"/>
                <a:cs typeface="Arial" panose="020B0604020202020204" pitchFamily="34" charset="0"/>
                <a:sym typeface="Wingdings" panose="05000000000000000000" pitchFamily="2" charset="2"/>
              </a:rPr>
              <a:t> </a:t>
            </a:r>
            <a:r>
              <a:rPr lang="en-US" sz="1200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Arial Unicode MS" panose="020B0604020202020204" pitchFamily="34" charset="-128"/>
                <a:cs typeface="Arial" panose="020B0604020202020204" pitchFamily="34" charset="0"/>
              </a:rPr>
              <a:t>Low load/</a:t>
            </a:r>
            <a:r>
              <a:rPr lang="en-US" sz="1200" kern="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Arial Unicode MS" panose="020B0604020202020204" pitchFamily="34" charset="-128"/>
                <a:cs typeface="Arial" panose="020B0604020202020204" pitchFamily="34" charset="0"/>
              </a:rPr>
              <a:t>loadflow</a:t>
            </a:r>
            <a:r>
              <a:rPr lang="en-US" sz="1200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Arial Unicode MS" panose="020B0604020202020204" pitchFamily="34" charset="-128"/>
                <a:cs typeface="Arial" panose="020B0604020202020204" pitchFamily="34" charset="0"/>
              </a:rPr>
              <a:t> situation.</a:t>
            </a:r>
          </a:p>
          <a:p>
            <a:pPr marL="285750" lvl="1" indent="-285750" eaLnBrk="0" hangingPunct="0">
              <a:lnSpc>
                <a:spcPts val="2000"/>
              </a:lnSpc>
              <a:spcBef>
                <a:spcPts val="400"/>
              </a:spcBef>
              <a:buClr>
                <a:srgbClr val="B40600"/>
              </a:buClr>
              <a:buSzPct val="70000"/>
              <a:buFont typeface="Wingdings" panose="05000000000000000000" pitchFamily="2" charset="2"/>
              <a:buChar char="l"/>
              <a:defRPr/>
            </a:pPr>
            <a:r>
              <a:rPr lang="en-US" sz="1200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Arial Unicode MS" panose="020B0604020202020204" pitchFamily="34" charset="-128"/>
                <a:cs typeface="Arial" panose="020B0604020202020204" pitchFamily="34" charset="0"/>
              </a:rPr>
              <a:t>Day 2: Workday in the available period with the highest wind infeed in CWE (DE to be taken as proxy) </a:t>
            </a:r>
            <a:r>
              <a:rPr lang="en-US" sz="1200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Arial Unicode MS" panose="020B0604020202020204" pitchFamily="34" charset="-128"/>
                <a:cs typeface="Arial" panose="020B0604020202020204" pitchFamily="34" charset="0"/>
                <a:sym typeface="Wingdings" panose="05000000000000000000" pitchFamily="2" charset="2"/>
              </a:rPr>
              <a:t> </a:t>
            </a:r>
            <a:r>
              <a:rPr lang="en-US" sz="1200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Arial Unicode MS" panose="020B0604020202020204" pitchFamily="34" charset="-128"/>
                <a:cs typeface="Arial" panose="020B0604020202020204" pitchFamily="34" charset="0"/>
              </a:rPr>
              <a:t>High load/</a:t>
            </a:r>
            <a:r>
              <a:rPr lang="en-US" sz="1200" kern="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Arial Unicode MS" panose="020B0604020202020204" pitchFamily="34" charset="-128"/>
                <a:cs typeface="Arial" panose="020B0604020202020204" pitchFamily="34" charset="0"/>
              </a:rPr>
              <a:t>loadflow</a:t>
            </a:r>
            <a:r>
              <a:rPr lang="en-US" sz="1200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Arial Unicode MS" panose="020B0604020202020204" pitchFamily="34" charset="-128"/>
                <a:cs typeface="Arial" panose="020B0604020202020204" pitchFamily="34" charset="0"/>
              </a:rPr>
              <a:t> situation.</a:t>
            </a:r>
          </a:p>
          <a:p>
            <a:pPr marL="285750" lvl="1" indent="-285750" eaLnBrk="0" hangingPunct="0">
              <a:lnSpc>
                <a:spcPts val="2000"/>
              </a:lnSpc>
              <a:spcBef>
                <a:spcPts val="400"/>
              </a:spcBef>
              <a:buClr>
                <a:srgbClr val="B40600"/>
              </a:buClr>
              <a:buSzPct val="70000"/>
              <a:buFont typeface="Wingdings" panose="05000000000000000000" pitchFamily="2" charset="2"/>
              <a:buChar char="l"/>
              <a:defRPr/>
            </a:pPr>
            <a:r>
              <a:rPr lang="en-US" sz="1200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Arial Unicode MS" panose="020B0604020202020204" pitchFamily="34" charset="-128"/>
                <a:cs typeface="Arial" panose="020B0604020202020204" pitchFamily="34" charset="0"/>
              </a:rPr>
              <a:t>Day 3: Any workday or Saturday in the available period with average wind/load. </a:t>
            </a:r>
          </a:p>
          <a:p>
            <a:pPr marL="285750" lvl="1" indent="-285750" eaLnBrk="0" hangingPunct="0">
              <a:lnSpc>
                <a:spcPts val="2000"/>
              </a:lnSpc>
              <a:spcBef>
                <a:spcPts val="400"/>
              </a:spcBef>
              <a:buClr>
                <a:srgbClr val="B40600"/>
              </a:buClr>
              <a:buSzPct val="70000"/>
              <a:buFont typeface="Wingdings" panose="05000000000000000000" pitchFamily="2" charset="2"/>
              <a:buChar char="l"/>
              <a:defRPr/>
            </a:pPr>
            <a:r>
              <a:rPr lang="en-US" sz="1200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Arial Unicode MS" panose="020B0604020202020204" pitchFamily="34" charset="-128"/>
                <a:cs typeface="Arial" panose="020B0604020202020204" pitchFamily="34" charset="0"/>
              </a:rPr>
              <a:t>Day 4-5: Smallest/largest flow based domain (volume) </a:t>
            </a:r>
          </a:p>
          <a:p>
            <a:pPr marL="285750" lvl="1" indent="-285750" eaLnBrk="0" hangingPunct="0">
              <a:lnSpc>
                <a:spcPts val="2000"/>
              </a:lnSpc>
              <a:spcBef>
                <a:spcPts val="400"/>
              </a:spcBef>
              <a:buClr>
                <a:srgbClr val="B40600"/>
              </a:buClr>
              <a:buSzPct val="70000"/>
              <a:buFont typeface="Wingdings" panose="05000000000000000000" pitchFamily="2" charset="2"/>
              <a:buChar char="l"/>
              <a:defRPr/>
            </a:pPr>
            <a:r>
              <a:rPr lang="en-US" sz="1200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Arial Unicode MS" panose="020B0604020202020204" pitchFamily="34" charset="-128"/>
                <a:cs typeface="Arial" panose="020B0604020202020204" pitchFamily="34" charset="0"/>
              </a:rPr>
              <a:t>Day 6-7: Lowest/highest exchanges in CWE (sum of positive Net Positions after market coupling).</a:t>
            </a:r>
            <a:endParaRPr lang="en-GB" sz="1200" kern="0" dirty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Arial Unicode MS" panose="020B0604020202020204" pitchFamily="34" charset="-128"/>
              <a:cs typeface="Arial" panose="020B0604020202020204" pitchFamily="34" charset="0"/>
            </a:endParaRPr>
          </a:p>
          <a:p>
            <a:pPr marL="0" lvl="4" indent="0" eaLnBrk="0" hangingPunct="0">
              <a:spcBef>
                <a:spcPts val="400"/>
              </a:spcBef>
              <a:buSzPct val="100000"/>
              <a:buNone/>
              <a:defRPr/>
            </a:pPr>
            <a:endParaRPr lang="en-GB" sz="1200" b="1" kern="0" dirty="0">
              <a:solidFill>
                <a:srgbClr val="C00000"/>
              </a:solidFill>
              <a:latin typeface="+mn-lt"/>
              <a:ea typeface="Arial Unicode MS" panose="020B0604020202020204" pitchFamily="34" charset="-128"/>
              <a:cs typeface="Arial" panose="020B0604020202020204" pitchFamily="34" charset="0"/>
            </a:endParaRPr>
          </a:p>
          <a:p>
            <a:pPr marL="0" lvl="4" indent="0" eaLnBrk="0" hangingPunct="0">
              <a:spcBef>
                <a:spcPts val="400"/>
              </a:spcBef>
              <a:buSzPct val="100000"/>
              <a:buNone/>
              <a:defRPr/>
            </a:pPr>
            <a:endParaRPr lang="en-GB" sz="1200" b="1" kern="0" dirty="0">
              <a:solidFill>
                <a:srgbClr val="C00000"/>
              </a:solidFill>
              <a:latin typeface="+mn-lt"/>
              <a:ea typeface="Arial Unicode MS" panose="020B0604020202020204" pitchFamily="34" charset="-128"/>
              <a:cs typeface="Arial" panose="020B0604020202020204" pitchFamily="34" charset="0"/>
            </a:endParaRPr>
          </a:p>
          <a:p>
            <a:pPr marL="0" lvl="4" indent="0" eaLnBrk="0" hangingPunct="0">
              <a:spcBef>
                <a:spcPts val="400"/>
              </a:spcBef>
              <a:buSzPct val="100000"/>
              <a:buNone/>
              <a:defRPr/>
            </a:pPr>
            <a:r>
              <a:rPr lang="en-GB" sz="1200" b="1" kern="0" dirty="0">
                <a:solidFill>
                  <a:srgbClr val="C00000"/>
                </a:solidFill>
                <a:latin typeface="+mn-lt"/>
                <a:ea typeface="Arial Unicode MS" panose="020B0604020202020204" pitchFamily="34" charset="-128"/>
                <a:cs typeface="Arial" panose="020B0604020202020204" pitchFamily="34" charset="0"/>
              </a:rPr>
              <a:t>CWE TSOs use the following timeline for the light SPAIC process:</a:t>
            </a:r>
          </a:p>
          <a:p>
            <a:pPr marL="0" lvl="4" indent="0" eaLnBrk="0" hangingPunct="0">
              <a:spcBef>
                <a:spcPts val="400"/>
              </a:spcBef>
              <a:buSzPct val="100000"/>
              <a:buNone/>
              <a:defRPr/>
            </a:pPr>
            <a:endParaRPr lang="en-GB" sz="1200" b="1" kern="0" dirty="0">
              <a:solidFill>
                <a:srgbClr val="C00000"/>
              </a:solidFill>
              <a:latin typeface="+mn-lt"/>
              <a:ea typeface="Arial Unicode MS" panose="020B0604020202020204" pitchFamily="34" charset="-128"/>
              <a:cs typeface="Arial" panose="020B0604020202020204" pitchFamily="34" charset="0"/>
            </a:endParaRPr>
          </a:p>
          <a:p>
            <a:pPr marL="0" lvl="4" indent="0" eaLnBrk="0" hangingPunct="0">
              <a:spcBef>
                <a:spcPts val="400"/>
              </a:spcBef>
              <a:buSzPct val="100000"/>
              <a:buNone/>
              <a:defRPr/>
            </a:pPr>
            <a:endParaRPr lang="en-GB" sz="1200" b="1" kern="0" dirty="0">
              <a:solidFill>
                <a:srgbClr val="C00000"/>
              </a:solidFill>
              <a:latin typeface="+mn-lt"/>
              <a:ea typeface="Arial Unicode MS" panose="020B0604020202020204" pitchFamily="34" charset="-128"/>
              <a:cs typeface="Arial" panose="020B0604020202020204" pitchFamily="34" charset="0"/>
            </a:endParaRPr>
          </a:p>
          <a:p>
            <a:pPr marL="0" lvl="4" indent="0" eaLnBrk="0" hangingPunct="0">
              <a:spcBef>
                <a:spcPts val="400"/>
              </a:spcBef>
              <a:buSzPct val="100000"/>
              <a:buNone/>
              <a:defRPr/>
            </a:pPr>
            <a:endParaRPr lang="en-GB" sz="1200" b="1" kern="0" dirty="0">
              <a:solidFill>
                <a:srgbClr val="C00000"/>
              </a:solidFill>
              <a:latin typeface="+mn-lt"/>
              <a:ea typeface="Arial Unicode MS" panose="020B0604020202020204" pitchFamily="34" charset="-128"/>
              <a:cs typeface="Arial" panose="020B0604020202020204" pitchFamily="34" charset="0"/>
            </a:endParaRPr>
          </a:p>
          <a:p>
            <a:pPr marL="0" lvl="4" indent="0" eaLnBrk="0" hangingPunct="0">
              <a:spcBef>
                <a:spcPts val="400"/>
              </a:spcBef>
              <a:buSzPct val="100000"/>
              <a:buNone/>
              <a:defRPr/>
            </a:pPr>
            <a:endParaRPr lang="en-GB" sz="1200" b="1" kern="0" dirty="0">
              <a:solidFill>
                <a:srgbClr val="C00000"/>
              </a:solidFill>
              <a:latin typeface="+mn-lt"/>
              <a:ea typeface="Arial Unicode MS" panose="020B0604020202020204" pitchFamily="34" charset="-128"/>
              <a:cs typeface="Arial" panose="020B0604020202020204" pitchFamily="34" charset="0"/>
            </a:endParaRPr>
          </a:p>
          <a:p>
            <a:pPr marL="0" lvl="4" indent="0" eaLnBrk="0" hangingPunct="0">
              <a:spcBef>
                <a:spcPts val="400"/>
              </a:spcBef>
              <a:buSzPct val="100000"/>
              <a:buNone/>
              <a:defRPr/>
            </a:pPr>
            <a:endParaRPr lang="en-GB" sz="1200" b="1" kern="0" dirty="0">
              <a:solidFill>
                <a:srgbClr val="C00000"/>
              </a:solidFill>
              <a:latin typeface="+mn-lt"/>
              <a:ea typeface="Arial Unicode MS" panose="020B0604020202020204" pitchFamily="34" charset="-128"/>
              <a:cs typeface="Arial" panose="020B0604020202020204" pitchFamily="34" charset="0"/>
            </a:endParaRPr>
          </a:p>
          <a:p>
            <a:pPr marL="0" lvl="4" indent="0" eaLnBrk="0" hangingPunct="0">
              <a:spcBef>
                <a:spcPts val="400"/>
              </a:spcBef>
              <a:buSzPct val="100000"/>
              <a:buNone/>
              <a:defRPr/>
            </a:pPr>
            <a:endParaRPr lang="en-GB" sz="1200" b="1" kern="0" dirty="0">
              <a:solidFill>
                <a:srgbClr val="C00000"/>
              </a:solidFill>
              <a:latin typeface="+mn-lt"/>
              <a:ea typeface="Arial Unicode MS" panose="020B0604020202020204" pitchFamily="34" charset="-128"/>
              <a:cs typeface="Arial" panose="020B0604020202020204" pitchFamily="34" charset="0"/>
            </a:endParaRPr>
          </a:p>
          <a:p>
            <a:pPr marL="0" lvl="4" indent="0" eaLnBrk="0" hangingPunct="0">
              <a:spcBef>
                <a:spcPts val="400"/>
              </a:spcBef>
              <a:buSzPct val="100000"/>
              <a:buNone/>
              <a:defRPr/>
            </a:pPr>
            <a:endParaRPr lang="en-GB" sz="1200" b="1" kern="0" dirty="0">
              <a:solidFill>
                <a:srgbClr val="C00000"/>
              </a:solidFill>
              <a:latin typeface="+mn-lt"/>
              <a:ea typeface="Arial Unicode MS" panose="020B0604020202020204" pitchFamily="34" charset="-128"/>
              <a:cs typeface="Arial" panose="020B0604020202020204" pitchFamily="34" charset="0"/>
            </a:endParaRPr>
          </a:p>
          <a:p>
            <a:pPr marL="0" lvl="4" indent="0" eaLnBrk="0" hangingPunct="0">
              <a:spcBef>
                <a:spcPts val="400"/>
              </a:spcBef>
              <a:buSzPct val="100000"/>
              <a:buNone/>
              <a:defRPr/>
            </a:pPr>
            <a:endParaRPr lang="en-GB" sz="1200" b="1" kern="0" dirty="0">
              <a:solidFill>
                <a:srgbClr val="C00000"/>
              </a:solidFill>
              <a:latin typeface="+mn-lt"/>
              <a:ea typeface="Arial Unicode MS" panose="020B0604020202020204" pitchFamily="34" charset="-128"/>
              <a:cs typeface="Arial" panose="020B0604020202020204" pitchFamily="34" charset="0"/>
            </a:endParaRPr>
          </a:p>
          <a:p>
            <a:pPr marL="0" lvl="4" indent="0" eaLnBrk="0" hangingPunct="0">
              <a:spcBef>
                <a:spcPts val="400"/>
              </a:spcBef>
              <a:buSzPct val="100000"/>
              <a:buNone/>
              <a:defRPr/>
            </a:pPr>
            <a:endParaRPr lang="en-GB" sz="1200" b="1" kern="0" dirty="0">
              <a:solidFill>
                <a:srgbClr val="C00000"/>
              </a:solidFill>
              <a:latin typeface="+mn-lt"/>
              <a:ea typeface="Arial Unicode MS" panose="020B0604020202020204" pitchFamily="34" charset="-128"/>
              <a:cs typeface="Arial" panose="020B0604020202020204" pitchFamily="34" charset="0"/>
            </a:endParaRPr>
          </a:p>
          <a:p>
            <a:pPr marL="0" lvl="4" eaLnBrk="0" hangingPunct="0">
              <a:spcBef>
                <a:spcPts val="400"/>
              </a:spcBef>
              <a:buSzPct val="100000"/>
              <a:defRPr/>
            </a:pPr>
            <a:endParaRPr lang="en-US" sz="1200" b="1" kern="0" dirty="0">
              <a:solidFill>
                <a:srgbClr val="C00000"/>
              </a:solidFill>
              <a:latin typeface="+mn-lt"/>
              <a:ea typeface="Arial Unicode MS" panose="020B0604020202020204" pitchFamily="34" charset="-128"/>
              <a:cs typeface="Arial" panose="020B0604020202020204" pitchFamily="34" charset="0"/>
            </a:endParaRPr>
          </a:p>
          <a:p>
            <a:pPr marL="0" lvl="4" eaLnBrk="0" hangingPunct="0">
              <a:spcBef>
                <a:spcPts val="400"/>
              </a:spcBef>
              <a:buSzPct val="100000"/>
              <a:defRPr/>
            </a:pPr>
            <a:endParaRPr lang="en-US" sz="1200" b="1" kern="0" dirty="0">
              <a:solidFill>
                <a:srgbClr val="C00000"/>
              </a:solidFill>
              <a:latin typeface="+mn-lt"/>
              <a:ea typeface="Arial Unicode MS" panose="020B0604020202020204" pitchFamily="34" charset="-128"/>
              <a:cs typeface="Arial" panose="020B0604020202020204" pitchFamily="34" charset="0"/>
            </a:endParaRPr>
          </a:p>
          <a:p>
            <a:pPr marL="0" lvl="4" indent="0" eaLnBrk="0" hangingPunct="0">
              <a:spcBef>
                <a:spcPts val="400"/>
              </a:spcBef>
              <a:buSzPct val="100000"/>
              <a:buNone/>
              <a:defRPr/>
            </a:pPr>
            <a:endParaRPr lang="en-GB" sz="1200" b="1" kern="0" dirty="0">
              <a:solidFill>
                <a:srgbClr val="C00000"/>
              </a:solidFill>
              <a:latin typeface="+mn-lt"/>
              <a:ea typeface="Arial Unicode MS" panose="020B0604020202020204" pitchFamily="34" charset="-128"/>
              <a:cs typeface="Arial" panose="020B0604020202020204" pitchFamily="34" charset="0"/>
            </a:endParaRPr>
          </a:p>
        </p:txBody>
      </p:sp>
      <p:sp>
        <p:nvSpPr>
          <p:cNvPr id="45" name="Titre 1"/>
          <p:cNvSpPr txBox="1">
            <a:spLocks/>
          </p:cNvSpPr>
          <p:nvPr/>
        </p:nvSpPr>
        <p:spPr bwMode="auto">
          <a:xfrm>
            <a:off x="0" y="0"/>
            <a:ext cx="10287000" cy="908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 sz="2800">
                <a:solidFill>
                  <a:schemeClr val="tx1"/>
                </a:solidFill>
                <a:latin typeface="Calibri" charset="0"/>
                <a:ea typeface="MS PGothic" charset="0"/>
                <a:cs typeface="Calibri" charset="0"/>
              </a:defRPr>
            </a:lvl1pPr>
            <a:lvl2pPr>
              <a:defRPr sz="240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defRPr>
            </a:lvl2pPr>
            <a:lvl3pPr>
              <a:defRPr sz="240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defRPr>
            </a:lvl3pPr>
            <a:lvl4pPr>
              <a:defRPr sz="200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defRPr>
            </a:lvl4pPr>
            <a:lvl5pPr>
              <a:defRPr sz="200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defRPr>
            </a:lvl9pPr>
          </a:lstStyle>
          <a:p>
            <a:pPr algn="ctr" eaLnBrk="0" hangingPunct="0"/>
            <a:r>
              <a:rPr lang="en-US" b="1" dirty="0">
                <a:solidFill>
                  <a:srgbClr val="4D4D4D"/>
                </a:solidFill>
              </a:rPr>
              <a:t>3. CWE light SPAIC approach</a:t>
            </a:r>
          </a:p>
          <a:p>
            <a:pPr algn="ctr" eaLnBrk="0" hangingPunct="0"/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Selection of reference days &amp; process</a:t>
            </a:r>
            <a:endParaRPr lang="en-US" b="1" dirty="0">
              <a:solidFill>
                <a:srgbClr val="4D4D4D"/>
              </a:solidFill>
            </a:endParaRPr>
          </a:p>
        </p:txBody>
      </p:sp>
      <p:sp>
        <p:nvSpPr>
          <p:cNvPr id="47" name="Slide Number Placeholder 1"/>
          <p:cNvSpPr>
            <a:spLocks noGrp="1"/>
          </p:cNvSpPr>
          <p:nvPr>
            <p:ph type="sldNum" sz="quarter" idx="10"/>
          </p:nvPr>
        </p:nvSpPr>
        <p:spPr>
          <a:xfrm>
            <a:off x="9840876" y="6524871"/>
            <a:ext cx="451196" cy="324509"/>
          </a:xfrm>
        </p:spPr>
        <p:txBody>
          <a:bodyPr/>
          <a:lstStyle/>
          <a:p>
            <a:r>
              <a:rPr lang="de-DE" dirty="0"/>
              <a:t>12</a:t>
            </a:r>
          </a:p>
        </p:txBody>
      </p:sp>
      <p:sp>
        <p:nvSpPr>
          <p:cNvPr id="5" name="Right Arrow 4">
            <a:extLst>
              <a:ext uri="{FF2B5EF4-FFF2-40B4-BE49-F238E27FC236}">
                <a16:creationId xmlns:a16="http://schemas.microsoft.com/office/drawing/2014/main" xmlns="" id="{BA142DF1-801F-CF46-9196-B72A2CBE1815}"/>
              </a:ext>
            </a:extLst>
          </p:cNvPr>
          <p:cNvSpPr/>
          <p:nvPr/>
        </p:nvSpPr>
        <p:spPr bwMode="auto">
          <a:xfrm>
            <a:off x="1111270" y="5322618"/>
            <a:ext cx="7465421" cy="470263"/>
          </a:xfrm>
          <a:prstGeom prst="rightArrow">
            <a:avLst/>
          </a:prstGeom>
          <a:solidFill>
            <a:srgbClr val="FFFF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9F16E95F-E43C-C149-86C6-4ADE81135804}"/>
              </a:ext>
            </a:extLst>
          </p:cNvPr>
          <p:cNvSpPr txBox="1"/>
          <p:nvPr/>
        </p:nvSpPr>
        <p:spPr>
          <a:xfrm>
            <a:off x="3585361" y="4824190"/>
            <a:ext cx="101019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BE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W-7: End of the </a:t>
            </a:r>
            <a:r>
              <a:rPr lang="fr-BE" sz="1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period</a:t>
            </a:r>
            <a:r>
              <a:rPr lang="fr-BE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br>
              <a:rPr lang="fr-BE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fr-BE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(7 </a:t>
            </a:r>
            <a:r>
              <a:rPr lang="fr-BE" sz="1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days</a:t>
            </a:r>
            <a:r>
              <a:rPr lang="fr-BE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)</a:t>
            </a:r>
            <a:endParaRPr lang="en-US" sz="1000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718F52BB-FB9B-D049-B246-B6316C1735F7}"/>
              </a:ext>
            </a:extLst>
          </p:cNvPr>
          <p:cNvSpPr txBox="1"/>
          <p:nvPr/>
        </p:nvSpPr>
        <p:spPr>
          <a:xfrm>
            <a:off x="1261087" y="4821181"/>
            <a:ext cx="101019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BE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W-11: Start of the </a:t>
            </a:r>
            <a:r>
              <a:rPr lang="fr-BE" sz="1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period</a:t>
            </a:r>
            <a:r>
              <a:rPr lang="fr-BE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br>
              <a:rPr lang="fr-BE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fr-BE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(7 </a:t>
            </a:r>
            <a:r>
              <a:rPr lang="fr-BE" sz="1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days</a:t>
            </a:r>
            <a:r>
              <a:rPr lang="fr-BE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)</a:t>
            </a:r>
            <a:endParaRPr lang="en-US" sz="1000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xmlns="" id="{1D32C08B-9A77-9440-848B-C2079AA7DDF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07395802"/>
              </p:ext>
            </p:extLst>
          </p:nvPr>
        </p:nvGraphicFramePr>
        <p:xfrm>
          <a:off x="1111266" y="5438797"/>
          <a:ext cx="7207068" cy="24804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55188">
                  <a:extLst>
                    <a:ext uri="{9D8B030D-6E8A-4147-A177-3AD203B41FA5}">
                      <a16:colId xmlns:a16="http://schemas.microsoft.com/office/drawing/2014/main" xmlns="" val="3520638635"/>
                    </a:ext>
                  </a:extLst>
                </a:gridCol>
                <a:gridCol w="655188">
                  <a:extLst>
                    <a:ext uri="{9D8B030D-6E8A-4147-A177-3AD203B41FA5}">
                      <a16:colId xmlns:a16="http://schemas.microsoft.com/office/drawing/2014/main" xmlns="" val="859529422"/>
                    </a:ext>
                  </a:extLst>
                </a:gridCol>
                <a:gridCol w="655188">
                  <a:extLst>
                    <a:ext uri="{9D8B030D-6E8A-4147-A177-3AD203B41FA5}">
                      <a16:colId xmlns:a16="http://schemas.microsoft.com/office/drawing/2014/main" xmlns="" val="1002982204"/>
                    </a:ext>
                  </a:extLst>
                </a:gridCol>
                <a:gridCol w="655188">
                  <a:extLst>
                    <a:ext uri="{9D8B030D-6E8A-4147-A177-3AD203B41FA5}">
                      <a16:colId xmlns:a16="http://schemas.microsoft.com/office/drawing/2014/main" xmlns="" val="1168686283"/>
                    </a:ext>
                  </a:extLst>
                </a:gridCol>
                <a:gridCol w="655188">
                  <a:extLst>
                    <a:ext uri="{9D8B030D-6E8A-4147-A177-3AD203B41FA5}">
                      <a16:colId xmlns:a16="http://schemas.microsoft.com/office/drawing/2014/main" xmlns="" val="4109218912"/>
                    </a:ext>
                  </a:extLst>
                </a:gridCol>
                <a:gridCol w="655188">
                  <a:extLst>
                    <a:ext uri="{9D8B030D-6E8A-4147-A177-3AD203B41FA5}">
                      <a16:colId xmlns:a16="http://schemas.microsoft.com/office/drawing/2014/main" xmlns="" val="1081239437"/>
                    </a:ext>
                  </a:extLst>
                </a:gridCol>
                <a:gridCol w="655188">
                  <a:extLst>
                    <a:ext uri="{9D8B030D-6E8A-4147-A177-3AD203B41FA5}">
                      <a16:colId xmlns:a16="http://schemas.microsoft.com/office/drawing/2014/main" xmlns="" val="1988302417"/>
                    </a:ext>
                  </a:extLst>
                </a:gridCol>
                <a:gridCol w="655188">
                  <a:extLst>
                    <a:ext uri="{9D8B030D-6E8A-4147-A177-3AD203B41FA5}">
                      <a16:colId xmlns:a16="http://schemas.microsoft.com/office/drawing/2014/main" xmlns="" val="3758975439"/>
                    </a:ext>
                  </a:extLst>
                </a:gridCol>
                <a:gridCol w="655188">
                  <a:extLst>
                    <a:ext uri="{9D8B030D-6E8A-4147-A177-3AD203B41FA5}">
                      <a16:colId xmlns:a16="http://schemas.microsoft.com/office/drawing/2014/main" xmlns="" val="490008314"/>
                    </a:ext>
                  </a:extLst>
                </a:gridCol>
                <a:gridCol w="655188">
                  <a:extLst>
                    <a:ext uri="{9D8B030D-6E8A-4147-A177-3AD203B41FA5}">
                      <a16:colId xmlns:a16="http://schemas.microsoft.com/office/drawing/2014/main" xmlns="" val="574847602"/>
                    </a:ext>
                  </a:extLst>
                </a:gridCol>
                <a:gridCol w="655188">
                  <a:extLst>
                    <a:ext uri="{9D8B030D-6E8A-4147-A177-3AD203B41FA5}">
                      <a16:colId xmlns:a16="http://schemas.microsoft.com/office/drawing/2014/main" xmlns="" val="4164756246"/>
                    </a:ext>
                  </a:extLst>
                </a:gridCol>
              </a:tblGrid>
              <a:tr h="248043">
                <a:tc>
                  <a:txBody>
                    <a:bodyPr/>
                    <a:lstStyle/>
                    <a:p>
                      <a:pPr algn="ctr"/>
                      <a:r>
                        <a:rPr lang="fr-BE" sz="800" dirty="0">
                          <a:solidFill>
                            <a:schemeClr val="tx1"/>
                          </a:solidFill>
                        </a:rPr>
                        <a:t>11</a:t>
                      </a:r>
                      <a:endParaRPr lang="en-US" sz="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 sz="800" dirty="0">
                          <a:solidFill>
                            <a:schemeClr val="tx1"/>
                          </a:solidFill>
                        </a:rPr>
                        <a:t>10</a:t>
                      </a:r>
                      <a:endParaRPr lang="en-US" sz="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 sz="800" dirty="0">
                          <a:solidFill>
                            <a:schemeClr val="tx1"/>
                          </a:solidFill>
                        </a:rPr>
                        <a:t>9</a:t>
                      </a:r>
                      <a:endParaRPr lang="en-US" sz="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 sz="800" dirty="0">
                          <a:solidFill>
                            <a:schemeClr val="tx1"/>
                          </a:solidFill>
                        </a:rPr>
                        <a:t>8</a:t>
                      </a:r>
                      <a:endParaRPr lang="en-US" sz="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 sz="800" dirty="0">
                          <a:solidFill>
                            <a:schemeClr val="tx1"/>
                          </a:solidFill>
                        </a:rPr>
                        <a:t>7</a:t>
                      </a:r>
                      <a:endParaRPr lang="en-US" sz="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 sz="800" dirty="0">
                          <a:solidFill>
                            <a:schemeClr val="tx1"/>
                          </a:solidFill>
                        </a:rPr>
                        <a:t>6</a:t>
                      </a:r>
                      <a:endParaRPr lang="en-US" sz="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 sz="800" dirty="0">
                          <a:solidFill>
                            <a:schemeClr val="tx1"/>
                          </a:solidFill>
                        </a:rPr>
                        <a:t>5</a:t>
                      </a:r>
                      <a:endParaRPr lang="en-US" sz="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 sz="800" dirty="0">
                          <a:solidFill>
                            <a:schemeClr val="tx1"/>
                          </a:solidFill>
                        </a:rPr>
                        <a:t>4</a:t>
                      </a:r>
                      <a:endParaRPr lang="en-US" sz="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 sz="800" dirty="0">
                          <a:solidFill>
                            <a:schemeClr val="tx1"/>
                          </a:solidFill>
                        </a:rPr>
                        <a:t>3</a:t>
                      </a:r>
                      <a:endParaRPr lang="en-US" sz="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 sz="800" dirty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en-US" sz="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 sz="800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US" sz="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974987085"/>
                  </a:ext>
                </a:extLst>
              </a:tr>
            </a:tbl>
          </a:graphicData>
        </a:graphic>
      </p:graphicFrame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xmlns="" id="{D42A5C98-C8B9-604A-AA15-B09FCA5BD5DD}"/>
              </a:ext>
            </a:extLst>
          </p:cNvPr>
          <p:cNvCxnSpPr/>
          <p:nvPr/>
        </p:nvCxnSpPr>
        <p:spPr bwMode="auto">
          <a:xfrm flipV="1">
            <a:off x="1106908" y="5102208"/>
            <a:ext cx="0" cy="574766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/>
          </a:ln>
          <a:effectLst/>
        </p:spPr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xmlns="" id="{56318645-2588-A54F-B814-3AD03FFBC655}"/>
              </a:ext>
            </a:extLst>
          </p:cNvPr>
          <p:cNvCxnSpPr/>
          <p:nvPr/>
        </p:nvCxnSpPr>
        <p:spPr bwMode="auto">
          <a:xfrm flipV="1">
            <a:off x="3721661" y="5117083"/>
            <a:ext cx="0" cy="574766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/>
          </a:ln>
          <a:effectLst/>
        </p:spPr>
      </p:cxnSp>
      <p:sp>
        <p:nvSpPr>
          <p:cNvPr id="11" name="Left Brace 10">
            <a:extLst>
              <a:ext uri="{FF2B5EF4-FFF2-40B4-BE49-F238E27FC236}">
                <a16:creationId xmlns:a16="http://schemas.microsoft.com/office/drawing/2014/main" xmlns="" id="{6984E1A7-F390-FC4F-8CB2-5320F9EE1042}"/>
              </a:ext>
            </a:extLst>
          </p:cNvPr>
          <p:cNvSpPr/>
          <p:nvPr/>
        </p:nvSpPr>
        <p:spPr bwMode="auto">
          <a:xfrm rot="16200000">
            <a:off x="4650733" y="4829788"/>
            <a:ext cx="116526" cy="1974666"/>
          </a:xfrm>
          <a:prstGeom prst="leftBrace">
            <a:avLst/>
          </a:prstGeom>
          <a:solidFill>
            <a:schemeClr val="bg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/>
          </a:ln>
          <a:effectLst/>
        </p:spPr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1410CD42-1C7F-694B-A7B0-142B6D2389B2}"/>
              </a:ext>
            </a:extLst>
          </p:cNvPr>
          <p:cNvSpPr txBox="1"/>
          <p:nvPr/>
        </p:nvSpPr>
        <p:spPr>
          <a:xfrm>
            <a:off x="3404075" y="5875384"/>
            <a:ext cx="287981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BE" sz="105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Pick</a:t>
            </a:r>
            <a:r>
              <a:rPr lang="fr-BE" sz="105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the 7 </a:t>
            </a:r>
            <a:r>
              <a:rPr lang="fr-BE" sz="105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days</a:t>
            </a:r>
            <a:r>
              <a:rPr lang="fr-BE" sz="105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&amp; </a:t>
            </a:r>
            <a:r>
              <a:rPr lang="fr-BE" sz="105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perform</a:t>
            </a:r>
            <a:r>
              <a:rPr lang="fr-BE" sz="105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CC for 7 </a:t>
            </a:r>
            <a:r>
              <a:rPr lang="fr-BE" sz="105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days</a:t>
            </a:r>
            <a:endParaRPr lang="en-US" sz="1050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xmlns="" id="{BDBEFA00-7772-2747-95FA-FF69C202E5A3}"/>
              </a:ext>
            </a:extLst>
          </p:cNvPr>
          <p:cNvSpPr txBox="1"/>
          <p:nvPr/>
        </p:nvSpPr>
        <p:spPr>
          <a:xfrm>
            <a:off x="1173208" y="5643172"/>
            <a:ext cx="2555327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fr-BE" sz="105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7 </a:t>
            </a:r>
            <a:r>
              <a:rPr lang="fr-BE" sz="105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days</a:t>
            </a:r>
            <a:r>
              <a:rPr lang="fr-BE" sz="105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are </a:t>
            </a:r>
            <a:r>
              <a:rPr lang="fr-BE" sz="105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coming</a:t>
            </a:r>
            <a:r>
              <a:rPr lang="fr-BE" sz="105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BE" sz="105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from</a:t>
            </a:r>
            <a:r>
              <a:rPr lang="fr-BE" sz="105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BE" sz="105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these</a:t>
            </a:r>
            <a:r>
              <a:rPr lang="fr-BE" sz="105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4 </a:t>
            </a:r>
            <a:r>
              <a:rPr lang="fr-BE" sz="105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weeks</a:t>
            </a:r>
            <a:endParaRPr lang="en-US" sz="1050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xmlns="" id="{E28102A1-8213-BA41-80AA-FF7E7152CBB3}"/>
              </a:ext>
            </a:extLst>
          </p:cNvPr>
          <p:cNvCxnSpPr/>
          <p:nvPr/>
        </p:nvCxnSpPr>
        <p:spPr bwMode="auto">
          <a:xfrm flipV="1">
            <a:off x="5696322" y="5108376"/>
            <a:ext cx="0" cy="574766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/>
          </a:ln>
          <a:effectLst/>
        </p:spPr>
      </p:cxnSp>
      <p:sp>
        <p:nvSpPr>
          <p:cNvPr id="15" name="TextBox 14">
            <a:extLst>
              <a:ext uri="{FF2B5EF4-FFF2-40B4-BE49-F238E27FC236}">
                <a16:creationId xmlns:a16="http://schemas.microsoft.com/office/drawing/2014/main" xmlns="" id="{C3DFE3FE-8B09-2442-AA76-56E031C4CA77}"/>
              </a:ext>
            </a:extLst>
          </p:cNvPr>
          <p:cNvSpPr txBox="1"/>
          <p:nvPr/>
        </p:nvSpPr>
        <p:spPr>
          <a:xfrm>
            <a:off x="5658232" y="4827679"/>
            <a:ext cx="101019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BE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W-1-4: Publication of the SPAIC</a:t>
            </a:r>
            <a:endParaRPr lang="en-US" sz="1000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xmlns="" id="{2F576D7E-680A-3847-B299-89570FA37640}"/>
              </a:ext>
            </a:extLst>
          </p:cNvPr>
          <p:cNvCxnSpPr/>
          <p:nvPr/>
        </p:nvCxnSpPr>
        <p:spPr bwMode="auto">
          <a:xfrm flipV="1">
            <a:off x="8306269" y="5110552"/>
            <a:ext cx="0" cy="574766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/>
          </a:ln>
          <a:effectLst/>
        </p:spPr>
      </p:cxnSp>
      <p:sp>
        <p:nvSpPr>
          <p:cNvPr id="17" name="TextBox 16">
            <a:extLst>
              <a:ext uri="{FF2B5EF4-FFF2-40B4-BE49-F238E27FC236}">
                <a16:creationId xmlns:a16="http://schemas.microsoft.com/office/drawing/2014/main" xmlns="" id="{F42304E0-146D-FA49-9B38-BB2E590A062E}"/>
              </a:ext>
            </a:extLst>
          </p:cNvPr>
          <p:cNvSpPr txBox="1"/>
          <p:nvPr/>
        </p:nvSpPr>
        <p:spPr>
          <a:xfrm>
            <a:off x="8200455" y="4821181"/>
            <a:ext cx="111950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BE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W-0: Go-live of the change</a:t>
            </a:r>
            <a:endParaRPr lang="en-US" sz="1000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xmlns="" id="{D67157F5-2B5D-DE4C-8B9A-08F675EF6506}"/>
              </a:ext>
            </a:extLst>
          </p:cNvPr>
          <p:cNvSpPr txBox="1"/>
          <p:nvPr/>
        </p:nvSpPr>
        <p:spPr>
          <a:xfrm>
            <a:off x="3721661" y="4361329"/>
            <a:ext cx="2681980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BE" sz="9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W-7-4: Publication of a </a:t>
            </a:r>
            <a:r>
              <a:rPr lang="fr-BE" sz="9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market</a:t>
            </a:r>
            <a:r>
              <a:rPr lang="fr-BE" sz="9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message </a:t>
            </a:r>
            <a:r>
              <a:rPr lang="fr-BE" sz="9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when</a:t>
            </a:r>
            <a:r>
              <a:rPr lang="fr-BE" sz="9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the 7 </a:t>
            </a:r>
            <a:r>
              <a:rPr lang="fr-BE" sz="9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days</a:t>
            </a:r>
            <a:r>
              <a:rPr lang="fr-BE" sz="9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have been </a:t>
            </a:r>
            <a:r>
              <a:rPr lang="fr-BE" sz="9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picked</a:t>
            </a:r>
            <a:r>
              <a:rPr lang="fr-BE" sz="9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to </a:t>
            </a:r>
            <a:r>
              <a:rPr lang="fr-BE" sz="9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inform</a:t>
            </a:r>
            <a:r>
              <a:rPr lang="fr-BE" sz="9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BE" sz="9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MPs</a:t>
            </a:r>
            <a:r>
              <a:rPr lang="fr-BE" sz="9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about the </a:t>
            </a:r>
            <a:r>
              <a:rPr lang="fr-BE" sz="9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ongoing</a:t>
            </a:r>
            <a:r>
              <a:rPr lang="fr-BE" sz="9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light SPAIC</a:t>
            </a:r>
            <a:endParaRPr lang="en-US" sz="900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899229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Table of content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4" indent="0" algn="just">
              <a:buNone/>
              <a:defRPr/>
            </a:pPr>
            <a:r>
              <a:rPr lang="en-US" sz="1400" b="1" dirty="0">
                <a:solidFill>
                  <a:srgbClr val="C00000"/>
                </a:solidFill>
                <a:ea typeface="ＭＳ Ｐゴシック" pitchFamily="34" charset="-128"/>
              </a:rPr>
              <a:t>1. CWE TSO Program Reference Guide </a:t>
            </a:r>
          </a:p>
          <a:p>
            <a:pPr marL="285750" lvl="1">
              <a:spcBef>
                <a:spcPts val="400"/>
              </a:spcBef>
              <a:buClr>
                <a:srgbClr val="B40600"/>
              </a:buClr>
              <a:buSzPct val="70000"/>
              <a:buFont typeface="Wingdings" panose="05000000000000000000" pitchFamily="2" charset="2"/>
              <a:buChar char="l"/>
              <a:defRPr/>
            </a:pPr>
            <a:r>
              <a:rPr lang="en-US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Arial Unicode MS" panose="020B0604020202020204" pitchFamily="34" charset="-128"/>
                <a:cs typeface="Arial" panose="020B0604020202020204" pitchFamily="34" charset="0"/>
              </a:rPr>
              <a:t>FB DA parameter changes</a:t>
            </a:r>
          </a:p>
          <a:p>
            <a:pPr marL="285750" lvl="1">
              <a:spcBef>
                <a:spcPts val="400"/>
              </a:spcBef>
              <a:buClr>
                <a:srgbClr val="B40600"/>
              </a:buClr>
              <a:buSzPct val="70000"/>
              <a:buFont typeface="Wingdings" panose="05000000000000000000" pitchFamily="2" charset="2"/>
              <a:buChar char="l"/>
              <a:defRPr/>
            </a:pPr>
            <a:r>
              <a:rPr lang="en-US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Arial Unicode MS" panose="020B0604020202020204" pitchFamily="34" charset="-128"/>
                <a:cs typeface="Arial" panose="020B0604020202020204" pitchFamily="34" charset="0"/>
              </a:rPr>
              <a:t>ID ATC after FBMC parameter changes</a:t>
            </a:r>
          </a:p>
          <a:p>
            <a:pPr marL="400050" lvl="1" indent="0">
              <a:buNone/>
            </a:pPr>
            <a:endParaRPr lang="en-US" sz="1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lvl="4" indent="0" algn="just">
              <a:buNone/>
              <a:defRPr/>
            </a:pPr>
            <a:r>
              <a:rPr lang="en-US" sz="1400" b="1" dirty="0">
                <a:solidFill>
                  <a:srgbClr val="C00000"/>
                </a:solidFill>
                <a:ea typeface="ＭＳ Ｐゴシック" pitchFamily="34" charset="-128"/>
              </a:rPr>
              <a:t>2. CWE full SPAIC approach</a:t>
            </a:r>
          </a:p>
          <a:p>
            <a:pPr marL="285750" lvl="1">
              <a:spcBef>
                <a:spcPts val="400"/>
              </a:spcBef>
              <a:buClr>
                <a:srgbClr val="B40600"/>
              </a:buClr>
              <a:buSzPct val="70000"/>
              <a:buFont typeface="Wingdings" panose="05000000000000000000" pitchFamily="2" charset="2"/>
              <a:buChar char="l"/>
              <a:defRPr/>
            </a:pPr>
            <a:r>
              <a:rPr lang="en-US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Arial Unicode MS" panose="020B0604020202020204" pitchFamily="34" charset="-128"/>
                <a:cs typeface="Arial" panose="020B0604020202020204" pitchFamily="34" charset="0"/>
              </a:rPr>
              <a:t>Approach</a:t>
            </a:r>
          </a:p>
          <a:p>
            <a:pPr marL="285750" lvl="1">
              <a:spcBef>
                <a:spcPts val="400"/>
              </a:spcBef>
              <a:buClr>
                <a:srgbClr val="B40600"/>
              </a:buClr>
              <a:buSzPct val="70000"/>
              <a:buFont typeface="Wingdings" panose="05000000000000000000" pitchFamily="2" charset="2"/>
              <a:buChar char="l"/>
              <a:defRPr/>
            </a:pPr>
            <a:r>
              <a:rPr lang="en-US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Arial Unicode MS" panose="020B0604020202020204" pitchFamily="34" charset="-128"/>
                <a:cs typeface="Arial" panose="020B0604020202020204" pitchFamily="34" charset="0"/>
              </a:rPr>
              <a:t>Selection of typical days</a:t>
            </a:r>
          </a:p>
          <a:p>
            <a:pPr marL="285750" lvl="1">
              <a:spcBef>
                <a:spcPts val="400"/>
              </a:spcBef>
              <a:buClr>
                <a:srgbClr val="B40600"/>
              </a:buClr>
              <a:buSzPct val="70000"/>
              <a:buFont typeface="Wingdings" panose="05000000000000000000" pitchFamily="2" charset="2"/>
              <a:buChar char="l"/>
              <a:defRPr/>
            </a:pPr>
            <a:r>
              <a:rPr lang="en-US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Arial Unicode MS" panose="020B0604020202020204" pitchFamily="34" charset="-128"/>
                <a:cs typeface="Arial" panose="020B0604020202020204" pitchFamily="34" charset="0"/>
              </a:rPr>
              <a:t>FB Parameter creation &amp; Market Coupling simulations</a:t>
            </a:r>
          </a:p>
          <a:p>
            <a:pPr marL="0" lvl="1" indent="0">
              <a:spcBef>
                <a:spcPts val="400"/>
              </a:spcBef>
              <a:buClr>
                <a:srgbClr val="B40600"/>
              </a:buClr>
              <a:buSzPct val="70000"/>
              <a:buNone/>
              <a:defRPr/>
            </a:pPr>
            <a:endParaRPr lang="en-US" sz="1200" dirty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Arial Unicode MS" panose="020B0604020202020204" pitchFamily="34" charset="-128"/>
              <a:cs typeface="Arial" panose="020B0604020202020204" pitchFamily="34" charset="0"/>
            </a:endParaRPr>
          </a:p>
          <a:p>
            <a:pPr marL="0" lvl="4" indent="0" algn="just">
              <a:buClr>
                <a:srgbClr val="B40600"/>
              </a:buClr>
              <a:buSzPct val="70000"/>
              <a:buNone/>
              <a:defRPr/>
            </a:pPr>
            <a:r>
              <a:rPr lang="en-US" sz="1400" b="1" dirty="0">
                <a:solidFill>
                  <a:srgbClr val="C00000"/>
                </a:solidFill>
                <a:ea typeface="ＭＳ Ｐゴシック" pitchFamily="34" charset="-128"/>
              </a:rPr>
              <a:t>3. CWE light SPAIC approach</a:t>
            </a:r>
          </a:p>
          <a:p>
            <a:pPr marL="285750" lvl="1">
              <a:spcBef>
                <a:spcPts val="400"/>
              </a:spcBef>
              <a:buClr>
                <a:srgbClr val="B40600"/>
              </a:buClr>
              <a:buSzPct val="70000"/>
              <a:buFont typeface="Wingdings" panose="05000000000000000000" pitchFamily="2" charset="2"/>
              <a:buChar char="l"/>
              <a:defRPr/>
            </a:pPr>
            <a:r>
              <a:rPr lang="en-US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Arial Unicode MS" panose="020B0604020202020204" pitchFamily="34" charset="-128"/>
                <a:cs typeface="Arial" panose="020B0604020202020204" pitchFamily="34" charset="0"/>
              </a:rPr>
              <a:t>Approach</a:t>
            </a:r>
          </a:p>
          <a:p>
            <a:pPr marL="285750" lvl="1">
              <a:spcBef>
                <a:spcPts val="400"/>
              </a:spcBef>
              <a:buClr>
                <a:srgbClr val="B40600"/>
              </a:buClr>
              <a:buSzPct val="70000"/>
              <a:buFont typeface="Wingdings" panose="05000000000000000000" pitchFamily="2" charset="2"/>
              <a:buChar char="l"/>
              <a:defRPr/>
            </a:pPr>
            <a:r>
              <a:rPr lang="en-US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Arial Unicode MS" panose="020B0604020202020204" pitchFamily="34" charset="-128"/>
                <a:cs typeface="Arial" panose="020B0604020202020204" pitchFamily="34" charset="0"/>
              </a:rPr>
              <a:t>Selection of reference days &amp; process</a:t>
            </a:r>
          </a:p>
          <a:p>
            <a:pPr marL="285750" lvl="1">
              <a:spcBef>
                <a:spcPts val="400"/>
              </a:spcBef>
              <a:buClr>
                <a:srgbClr val="B40600"/>
              </a:buClr>
              <a:buSzPct val="70000"/>
              <a:buFont typeface="Wingdings" panose="05000000000000000000" pitchFamily="2" charset="2"/>
              <a:buChar char="l"/>
              <a:defRPr/>
            </a:pPr>
            <a:endParaRPr lang="en-US" sz="1200" dirty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Arial Unicode MS" panose="020B0604020202020204" pitchFamily="34" charset="-128"/>
              <a:cs typeface="Arial" panose="020B0604020202020204" pitchFamily="34" charset="0"/>
            </a:endParaRPr>
          </a:p>
          <a:p>
            <a:pPr marL="285750" lvl="1">
              <a:spcBef>
                <a:spcPts val="400"/>
              </a:spcBef>
              <a:buClr>
                <a:srgbClr val="B40600"/>
              </a:buClr>
              <a:buSzPct val="70000"/>
              <a:buFont typeface="Wingdings" panose="05000000000000000000" pitchFamily="2" charset="2"/>
              <a:buChar char="l"/>
              <a:defRPr/>
            </a:pPr>
            <a:endParaRPr lang="en-US" sz="1200" dirty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Arial Unicode MS" panose="020B0604020202020204" pitchFamily="34" charset="-128"/>
              <a:cs typeface="Arial" panose="020B0604020202020204" pitchFamily="34" charset="0"/>
            </a:endParaRPr>
          </a:p>
          <a:p>
            <a:pPr marL="0" lvl="4" indent="0" algn="just">
              <a:buClr>
                <a:srgbClr val="B40600"/>
              </a:buClr>
              <a:buSzPct val="70000"/>
              <a:buNone/>
              <a:defRPr/>
            </a:pPr>
            <a:endParaRPr lang="en-US" sz="1400" b="1" dirty="0">
              <a:solidFill>
                <a:srgbClr val="C00000"/>
              </a:solidFill>
              <a:ea typeface="ＭＳ Ｐゴシック" pitchFamily="34" charset="-128"/>
            </a:endParaRPr>
          </a:p>
          <a:p>
            <a:pPr marL="0" lvl="4" indent="0" algn="just">
              <a:buClr>
                <a:srgbClr val="B40600"/>
              </a:buClr>
              <a:buSzPct val="70000"/>
              <a:buNone/>
              <a:defRPr/>
            </a:pPr>
            <a:endParaRPr lang="en-US" sz="1400" b="1" dirty="0">
              <a:solidFill>
                <a:srgbClr val="C00000"/>
              </a:solidFill>
              <a:ea typeface="ＭＳ Ｐゴシック" pitchFamily="34" charset="-128"/>
            </a:endParaRPr>
          </a:p>
          <a:p>
            <a:pPr marL="285750" lvl="1">
              <a:spcBef>
                <a:spcPts val="400"/>
              </a:spcBef>
              <a:buClr>
                <a:srgbClr val="B40600"/>
              </a:buClr>
              <a:buSzPct val="70000"/>
              <a:buFont typeface="Wingdings" panose="05000000000000000000" pitchFamily="2" charset="2"/>
              <a:buChar char="l"/>
              <a:defRPr/>
            </a:pPr>
            <a:endParaRPr lang="en-US" sz="1200" dirty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Arial Unicode MS" panose="020B0604020202020204" pitchFamily="34" charset="-128"/>
              <a:cs typeface="Arial" panose="020B0604020202020204" pitchFamily="34" charset="0"/>
            </a:endParaRPr>
          </a:p>
          <a:p>
            <a:pPr marL="400050" lvl="1" indent="0">
              <a:buNone/>
            </a:pPr>
            <a:endParaRPr lang="en-US" sz="1200" dirty="0">
              <a:solidFill>
                <a:schemeClr val="tx2"/>
              </a:solidFill>
            </a:endParaRPr>
          </a:p>
          <a:p>
            <a:pPr marL="0" indent="0">
              <a:buNone/>
            </a:pPr>
            <a:endParaRPr lang="en-US" sz="1400" dirty="0"/>
          </a:p>
          <a:p>
            <a:pPr marL="457200" indent="-457200">
              <a:buFont typeface="+mj-lt"/>
              <a:buAutoNum type="arabicPeriod"/>
            </a:pPr>
            <a:endParaRPr lang="en-US" sz="1400" dirty="0"/>
          </a:p>
          <a:p>
            <a:pPr marL="857250" lvl="1" indent="-457200">
              <a:buFont typeface="+mj-lt"/>
              <a:buAutoNum type="arabicPeriod"/>
            </a:pPr>
            <a:endParaRPr lang="en-US" sz="1200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51322C-20B2-48C3-B63D-68158FEBF630}" type="slidenum">
              <a:rPr lang="en-US" sz="1000" smtClean="0"/>
              <a:pPr/>
              <a:t>2</a:t>
            </a:fld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12780540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re 1"/>
          <p:cNvSpPr txBox="1">
            <a:spLocks/>
          </p:cNvSpPr>
          <p:nvPr/>
        </p:nvSpPr>
        <p:spPr bwMode="auto">
          <a:xfrm>
            <a:off x="0" y="0"/>
            <a:ext cx="10287000" cy="908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 sz="2800">
                <a:solidFill>
                  <a:schemeClr val="tx1"/>
                </a:solidFill>
                <a:latin typeface="Calibri" charset="0"/>
                <a:ea typeface="MS PGothic" charset="0"/>
                <a:cs typeface="Calibri" charset="0"/>
              </a:defRPr>
            </a:lvl1pPr>
            <a:lvl2pPr>
              <a:defRPr sz="240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defRPr>
            </a:lvl2pPr>
            <a:lvl3pPr>
              <a:defRPr sz="240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defRPr>
            </a:lvl3pPr>
            <a:lvl4pPr>
              <a:defRPr sz="200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defRPr>
            </a:lvl4pPr>
            <a:lvl5pPr>
              <a:defRPr sz="200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defRPr>
            </a:lvl9pPr>
          </a:lstStyle>
          <a:p>
            <a:pPr algn="ctr" eaLnBrk="0" hangingPunct="0"/>
            <a:r>
              <a:rPr lang="en-US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1. CWE TSO Program Reference Guide </a:t>
            </a:r>
          </a:p>
          <a:p>
            <a:pPr algn="ctr" eaLnBrk="0" hangingPunct="0"/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FB DA parameter changes	1-2</a:t>
            </a:r>
          </a:p>
        </p:txBody>
      </p:sp>
      <p:sp>
        <p:nvSpPr>
          <p:cNvPr id="9" name="Rectangle 8"/>
          <p:cNvSpPr>
            <a:spLocks noChangeAspect="1"/>
          </p:cNvSpPr>
          <p:nvPr/>
        </p:nvSpPr>
        <p:spPr>
          <a:xfrm>
            <a:off x="355401" y="1052736"/>
            <a:ext cx="9576197" cy="671333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lvl="4" algn="just" eaLnBrk="0" hangingPunct="0">
              <a:spcBef>
                <a:spcPct val="20000"/>
              </a:spcBef>
              <a:defRPr/>
            </a:pPr>
            <a:r>
              <a:rPr lang="en-US" sz="1400" b="1" kern="0" dirty="0">
                <a:solidFill>
                  <a:srgbClr val="C00000"/>
                </a:solidFill>
                <a:latin typeface="Calibri" pitchFamily="34" charset="0"/>
                <a:ea typeface="ＭＳ Ｐゴシック" pitchFamily="34" charset="-128"/>
                <a:cs typeface="Calibri" pitchFamily="34" charset="0"/>
              </a:rPr>
              <a:t>Following planned operational changes, there can be different requirements for the impact assessment to be performed and/or communication required to the market. TSOs distinguish the below relevant FB DA parameter changes and related required assessment and communication:</a:t>
            </a:r>
          </a:p>
          <a:p>
            <a:pPr marL="0" lvl="4" algn="just" eaLnBrk="0" hangingPunct="0">
              <a:spcBef>
                <a:spcPct val="20000"/>
              </a:spcBef>
              <a:defRPr/>
            </a:pPr>
            <a:endParaRPr lang="en-US" sz="1600" b="1" kern="0" dirty="0">
              <a:solidFill>
                <a:srgbClr val="4597A0"/>
              </a:solidFill>
              <a:latin typeface="Calibri" pitchFamily="34" charset="0"/>
              <a:ea typeface="ＭＳ Ｐゴシック" pitchFamily="34" charset="-128"/>
              <a:cs typeface="Calibri" pitchFamily="34" charset="0"/>
            </a:endParaRPr>
          </a:p>
        </p:txBody>
      </p:sp>
      <p:graphicFrame>
        <p:nvGraphicFramePr>
          <p:cNvPr id="5" name="Table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3665236"/>
              </p:ext>
            </p:extLst>
          </p:nvPr>
        </p:nvGraphicFramePr>
        <p:xfrm>
          <a:off x="138943" y="1988840"/>
          <a:ext cx="9937105" cy="401360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50332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817883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683354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2772308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2160240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304504">
                <a:tc>
                  <a:txBody>
                    <a:bodyPr/>
                    <a:lstStyle/>
                    <a:p>
                      <a:r>
                        <a:rPr lang="en-GB" sz="1100" dirty="0"/>
                        <a:t>#</a:t>
                      </a:r>
                    </a:p>
                  </a:txBody>
                  <a:tcPr marL="91437" marR="91437" marT="45744" marB="45744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Type of change</a:t>
                      </a:r>
                    </a:p>
                  </a:txBody>
                  <a:tcPr marL="91437" marR="91437" marT="45744" marB="45744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Impact</a:t>
                      </a:r>
                      <a:r>
                        <a:rPr lang="en-GB" sz="1100" baseline="0" dirty="0"/>
                        <a:t> assessment</a:t>
                      </a:r>
                      <a:endParaRPr lang="en-GB" sz="1100" dirty="0"/>
                    </a:p>
                  </a:txBody>
                  <a:tcPr marL="91437" marR="91437" marT="45744" marB="45744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Communication</a:t>
                      </a:r>
                    </a:p>
                  </a:txBody>
                  <a:tcPr marL="91437" marR="91437" marT="45744" marB="45744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Comments</a:t>
                      </a:r>
                    </a:p>
                  </a:txBody>
                  <a:tcPr marL="91437" marR="91437" marT="45744" marB="45744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98004">
                <a:tc>
                  <a:txBody>
                    <a:bodyPr/>
                    <a:lstStyle/>
                    <a:p>
                      <a:pPr marL="0" indent="0">
                        <a:buFont typeface="Arial"/>
                        <a:buNone/>
                      </a:pPr>
                      <a:r>
                        <a:rPr lang="en-GB" sz="11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1</a:t>
                      </a:r>
                    </a:p>
                  </a:txBody>
                  <a:tcPr marL="91437" marR="91437" marT="45744" marB="45744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GB" sz="1100" b="1" noProof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New cross-border grid element </a:t>
                      </a:r>
                    </a:p>
                    <a:p>
                      <a:pPr marL="0" indent="0">
                        <a:buFont typeface="+mj-lt"/>
                        <a:buNone/>
                      </a:pPr>
                      <a:endParaRPr lang="en-GB" sz="1100" b="1" noProof="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 marL="91437" marR="91437" marT="45744" marB="45744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Font typeface="Arial"/>
                        <a:buNone/>
                      </a:pPr>
                      <a:r>
                        <a:rPr lang="en-GB" sz="11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Full SPAIC</a:t>
                      </a:r>
                    </a:p>
                  </a:txBody>
                  <a:tcPr marL="91437" marR="91437" marT="45744" marB="45744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1450" indent="-171450" algn="l">
                        <a:buFont typeface="Arial"/>
                        <a:buChar char="•"/>
                      </a:pPr>
                      <a:r>
                        <a:rPr lang="en-GB" sz="11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SPAIC report</a:t>
                      </a:r>
                    </a:p>
                  </a:txBody>
                  <a:tcPr marL="91437" marR="91437" marT="45744" marB="45744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1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 marL="91437" marR="91437" marT="45744" marB="45744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466065575"/>
                  </a:ext>
                </a:extLst>
              </a:tr>
              <a:tr h="660904">
                <a:tc>
                  <a:txBody>
                    <a:bodyPr/>
                    <a:lstStyle/>
                    <a:p>
                      <a:pPr marL="0" indent="0">
                        <a:buFont typeface="Arial"/>
                        <a:buNone/>
                      </a:pPr>
                      <a:r>
                        <a:rPr lang="en-US" sz="11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2</a:t>
                      </a:r>
                    </a:p>
                  </a:txBody>
                  <a:tcPr marL="91437" marR="91437" marT="45744" marB="45744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GSKs methodology:</a:t>
                      </a:r>
                    </a:p>
                    <a:p>
                      <a:pPr marL="171450" indent="-171450">
                        <a:buFont typeface="Arial"/>
                        <a:buChar char="•"/>
                      </a:pPr>
                      <a:r>
                        <a:rPr lang="en-US" sz="110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Change in method</a:t>
                      </a:r>
                      <a:r>
                        <a:rPr lang="en-US" sz="1100" b="1" baseline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 or significant impact</a:t>
                      </a:r>
                    </a:p>
                  </a:txBody>
                  <a:tcPr marL="91437" marR="91437" marT="45744" marB="45744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GB" sz="1100" b="0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Full </a:t>
                      </a:r>
                      <a:r>
                        <a:rPr lang="en-GB" sz="11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SPAIC</a:t>
                      </a:r>
                    </a:p>
                  </a:txBody>
                  <a:tcPr marL="91437" marR="91437" marT="45744" marB="45744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1450" indent="-171450" algn="l">
                        <a:buFont typeface="Arial"/>
                        <a:buChar char="•"/>
                      </a:pPr>
                      <a:r>
                        <a:rPr lang="en-GB" sz="11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SPAIC</a:t>
                      </a:r>
                      <a:r>
                        <a:rPr lang="en-GB" sz="1100" baseline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 Report</a:t>
                      </a:r>
                      <a:endParaRPr lang="en-GB" sz="11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 marL="91437" marR="91437" marT="45744" marB="45744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1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Change in GSK method or significant change requires</a:t>
                      </a:r>
                      <a:r>
                        <a:rPr lang="en-GB" sz="1100" baseline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 SPAIC. </a:t>
                      </a:r>
                      <a:endParaRPr lang="en-GB" sz="11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 marL="91437" marR="91437" marT="45744" marB="45744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583475">
                <a:tc>
                  <a:txBody>
                    <a:bodyPr/>
                    <a:lstStyle/>
                    <a:p>
                      <a:pPr marL="0" indent="0">
                        <a:buFont typeface="Arial"/>
                        <a:buNone/>
                      </a:pPr>
                      <a:r>
                        <a:rPr lang="en-US" sz="1100" b="0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3</a:t>
                      </a:r>
                    </a:p>
                  </a:txBody>
                  <a:tcPr marL="91437" marR="91437" marT="45744" marB="45744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1" strike="noStrike" kern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Commissioning/decommissioning of units </a:t>
                      </a:r>
                    </a:p>
                  </a:txBody>
                  <a:tcPr marL="91437" marR="91437" marT="45744" marB="45744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GB" sz="1100" b="0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Full SPAIC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GB" sz="1100" b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(In case significant impact on cross border </a:t>
                      </a:r>
                      <a:r>
                        <a:rPr lang="en-US" sz="1100" b="0" strike="noStrike" kern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capacities</a:t>
                      </a:r>
                      <a:r>
                        <a:rPr lang="en-GB" sz="1100" b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)</a:t>
                      </a:r>
                    </a:p>
                  </a:txBody>
                  <a:tcPr marL="91437" marR="91437" marT="45744" marB="45744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1450" indent="-171450" algn="l">
                        <a:buFont typeface="Arial"/>
                        <a:buChar char="•"/>
                      </a:pPr>
                      <a:r>
                        <a:rPr lang="en-GB" sz="1100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Unit commissioned and/or decommissioned and expected duration</a:t>
                      </a:r>
                    </a:p>
                  </a:txBody>
                  <a:tcPr marL="91437" marR="91437" marT="45744" marB="45744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GB" sz="1100" strike="noStrike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 marL="91437" marR="91437" marT="45744" marB="45744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72535">
                <a:tc>
                  <a:txBody>
                    <a:bodyPr/>
                    <a:lstStyle/>
                    <a:p>
                      <a:pPr marL="0" indent="0">
                        <a:buFont typeface="Arial"/>
                        <a:buNone/>
                      </a:pPr>
                      <a:r>
                        <a:rPr lang="en-US" sz="11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4</a:t>
                      </a:r>
                    </a:p>
                  </a:txBody>
                  <a:tcPr marL="91437" marR="91437" marT="45744" marB="45744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100" b="1" kern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Advanced hybrid coupling and/or</a:t>
                      </a:r>
                      <a:r>
                        <a:rPr lang="en-US" sz="1100" b="1" kern="1200" baseline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extension CWE</a:t>
                      </a:r>
                      <a:endParaRPr lang="en-US" sz="1100" b="1" kern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7" marR="91437" marT="45744" marB="45744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GB" sz="1100" b="0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Full </a:t>
                      </a:r>
                      <a:r>
                        <a:rPr lang="en-GB" sz="1100" b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SPAIC</a:t>
                      </a:r>
                    </a:p>
                  </a:txBody>
                  <a:tcPr marL="91437" marR="91437" marT="45744" marB="45744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1450" indent="-171450" algn="l">
                        <a:buFont typeface="Arial"/>
                        <a:buChar char="•"/>
                      </a:pPr>
                      <a:r>
                        <a:rPr lang="en-GB" sz="11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SPAIC</a:t>
                      </a:r>
                      <a:r>
                        <a:rPr lang="en-GB" sz="1100" baseline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 report</a:t>
                      </a:r>
                      <a:endParaRPr lang="en-GB" sz="11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 marL="91437" marR="91437" marT="45744" marB="45744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GB" sz="11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 marL="91437" marR="91437" marT="45744" marB="45744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72535">
                <a:tc>
                  <a:txBody>
                    <a:bodyPr/>
                    <a:lstStyle/>
                    <a:p>
                      <a:pPr marL="0" indent="0">
                        <a:buFont typeface="Arial"/>
                        <a:buNone/>
                      </a:pPr>
                      <a:r>
                        <a:rPr lang="en-GB" sz="11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5</a:t>
                      </a:r>
                    </a:p>
                  </a:txBody>
                  <a:tcPr marL="91437" marR="91437" marT="45744" marB="45744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GB" sz="1100" b="1" noProof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New internal CNEs (or change in physical assets)</a:t>
                      </a:r>
                    </a:p>
                    <a:p>
                      <a:pPr marL="171450" marR="0" lvl="0" indent="-171450" algn="l" defTabSz="44028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100" b="0" i="0" kern="1200" noProof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New internal assets directly connected</a:t>
                      </a:r>
                      <a:r>
                        <a:rPr lang="en-US" sz="1100" b="0" i="0" kern="1200" baseline="0" noProof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 to cross-border lines</a:t>
                      </a:r>
                    </a:p>
                    <a:p>
                      <a:pPr marL="171450" marR="0" lvl="0" indent="-171450" algn="l" defTabSz="44028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100" b="0" i="0" kern="1200" baseline="0" noProof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New Critical Network Elements used for capacity calculation</a:t>
                      </a:r>
                      <a:endParaRPr lang="en-US" sz="1100" b="0" i="0" kern="1200" noProof="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ea typeface="Arial Unicode MS" panose="020B0604020202020204" pitchFamily="34" charset="-128"/>
                        <a:cs typeface="Arial" panose="020B0604020202020204" pitchFamily="34" charset="0"/>
                      </a:endParaRPr>
                    </a:p>
                  </a:txBody>
                  <a:tcPr marL="91437" marR="91437" marT="45744" marB="45744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Font typeface="Arial"/>
                        <a:buNone/>
                      </a:pPr>
                      <a:r>
                        <a:rPr lang="en-GB" sz="11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Light SPAIC </a:t>
                      </a:r>
                    </a:p>
                    <a:p>
                      <a:pPr marL="171450" indent="-171450" algn="l">
                        <a:buFont typeface="Arial"/>
                        <a:buChar char="•"/>
                      </a:pPr>
                      <a:r>
                        <a:rPr lang="en-GB" sz="11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For new assets</a:t>
                      </a:r>
                    </a:p>
                  </a:txBody>
                  <a:tcPr marL="91437" marR="91437" marT="45744" marB="45744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1450" indent="-171450" algn="l">
                        <a:buFont typeface="Arial"/>
                        <a:buChar char="•"/>
                      </a:pPr>
                      <a:r>
                        <a:rPr lang="en-GB" sz="11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Light SPAIC</a:t>
                      </a:r>
                      <a:r>
                        <a:rPr lang="en-GB" sz="1100" baseline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 Report</a:t>
                      </a:r>
                      <a:endParaRPr lang="en-GB" sz="11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 marL="91437" marR="91437" marT="45744" marB="45744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1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When a</a:t>
                      </a:r>
                      <a:r>
                        <a:rPr lang="en-GB" sz="1100" baseline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 new CNE is added, this is seen as significant.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1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In case</a:t>
                      </a:r>
                      <a:r>
                        <a:rPr lang="en-GB" sz="1100" baseline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 the introduction of temporary CNEs (operational reasons) is smaller than time needed for a light SPAIC, it will be limited to </a:t>
                      </a:r>
                      <a:r>
                        <a:rPr lang="en-GB" sz="11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communication</a:t>
                      </a:r>
                    </a:p>
                  </a:txBody>
                  <a:tcPr marL="91437" marR="91437" marT="45744" marB="45744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427862379"/>
                  </a:ext>
                </a:extLst>
              </a:tr>
            </a:tbl>
          </a:graphicData>
        </a:graphic>
      </p:graphicFrame>
      <p:sp>
        <p:nvSpPr>
          <p:cNvPr id="6" name="Slide Number Placeholder 1">
            <a:extLst>
              <a:ext uri="{FF2B5EF4-FFF2-40B4-BE49-F238E27FC236}">
                <a16:creationId xmlns:a16="http://schemas.microsoft.com/office/drawing/2014/main" xmlns="" id="{638D21D3-6CE2-8D42-AD84-2A72105B014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9840876" y="6524871"/>
            <a:ext cx="451196" cy="324509"/>
          </a:xfrm>
        </p:spPr>
        <p:txBody>
          <a:bodyPr/>
          <a:lstStyle/>
          <a:p>
            <a:fld id="{F551322C-20B2-48C3-B63D-68158FEBF630}" type="slidenum">
              <a:rPr lang="en-US" sz="1000" smtClean="0"/>
              <a:pPr/>
              <a:t>3</a:t>
            </a:fld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98918621"/>
      </p:ext>
    </p:extLst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re 1"/>
          <p:cNvSpPr txBox="1">
            <a:spLocks/>
          </p:cNvSpPr>
          <p:nvPr/>
        </p:nvSpPr>
        <p:spPr bwMode="auto">
          <a:xfrm>
            <a:off x="0" y="0"/>
            <a:ext cx="10287000" cy="908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 sz="2800">
                <a:solidFill>
                  <a:schemeClr val="tx1"/>
                </a:solidFill>
                <a:latin typeface="Calibri" charset="0"/>
                <a:ea typeface="MS PGothic" charset="0"/>
                <a:cs typeface="Calibri" charset="0"/>
              </a:defRPr>
            </a:lvl1pPr>
            <a:lvl2pPr>
              <a:defRPr sz="240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defRPr>
            </a:lvl2pPr>
            <a:lvl3pPr>
              <a:defRPr sz="240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defRPr>
            </a:lvl3pPr>
            <a:lvl4pPr>
              <a:defRPr sz="200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defRPr>
            </a:lvl4pPr>
            <a:lvl5pPr>
              <a:defRPr sz="200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defRPr>
            </a:lvl9pPr>
          </a:lstStyle>
          <a:p>
            <a:pPr algn="ctr" eaLnBrk="0" hangingPunct="0"/>
            <a:r>
              <a:rPr lang="en-US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1. CWE TSO Program Reference Guide </a:t>
            </a:r>
          </a:p>
          <a:p>
            <a:pPr algn="ctr" eaLnBrk="0" hangingPunct="0"/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FB DA parameter changes	2-2</a:t>
            </a:r>
          </a:p>
        </p:txBody>
      </p:sp>
      <p:graphicFrame>
        <p:nvGraphicFramePr>
          <p:cNvPr id="5" name="Table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38434150"/>
              </p:ext>
            </p:extLst>
          </p:nvPr>
        </p:nvGraphicFramePr>
        <p:xfrm>
          <a:off x="138943" y="1196752"/>
          <a:ext cx="9937105" cy="5370056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50332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817883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683354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2772308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2160240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304504">
                <a:tc>
                  <a:txBody>
                    <a:bodyPr/>
                    <a:lstStyle/>
                    <a:p>
                      <a:r>
                        <a:rPr lang="en-GB" sz="1100" dirty="0"/>
                        <a:t>#</a:t>
                      </a:r>
                    </a:p>
                  </a:txBody>
                  <a:tcPr marL="91437" marR="91437" marT="45744" marB="45744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Type of change</a:t>
                      </a:r>
                    </a:p>
                  </a:txBody>
                  <a:tcPr marL="91437" marR="91437" marT="45744" marB="45744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Impact</a:t>
                      </a:r>
                      <a:r>
                        <a:rPr lang="en-GB" sz="1100" baseline="0" dirty="0"/>
                        <a:t> assessment</a:t>
                      </a:r>
                      <a:endParaRPr lang="en-GB" sz="1100" dirty="0"/>
                    </a:p>
                  </a:txBody>
                  <a:tcPr marL="91437" marR="91437" marT="45744" marB="45744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Communication</a:t>
                      </a:r>
                    </a:p>
                  </a:txBody>
                  <a:tcPr marL="91437" marR="91437" marT="45744" marB="45744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Comments</a:t>
                      </a:r>
                    </a:p>
                  </a:txBody>
                  <a:tcPr marL="91437" marR="91437" marT="45744" marB="45744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849944">
                <a:tc>
                  <a:txBody>
                    <a:bodyPr/>
                    <a:lstStyle/>
                    <a:p>
                      <a:pPr marL="0" indent="0">
                        <a:buFont typeface="Arial"/>
                        <a:buNone/>
                      </a:pPr>
                      <a:r>
                        <a:rPr lang="en-US" sz="11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6</a:t>
                      </a:r>
                    </a:p>
                  </a:txBody>
                  <a:tcPr marL="91437" marR="91437" marT="45744" marB="45744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Expected outages</a:t>
                      </a:r>
                    </a:p>
                  </a:txBody>
                  <a:tcPr marL="91437" marR="91437" marT="45744" marB="45744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GB" sz="1100" b="0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Light </a:t>
                      </a:r>
                      <a:r>
                        <a:rPr lang="en-GB" sz="1100" b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SPAIC (In case significant impact on cross border exchanges)</a:t>
                      </a:r>
                    </a:p>
                  </a:txBody>
                  <a:tcPr marL="91437" marR="91437" marT="45744" marB="45744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1450" indent="-171450" algn="l">
                        <a:buFont typeface="Arial"/>
                        <a:buChar char="•"/>
                      </a:pPr>
                      <a:r>
                        <a:rPr lang="en-GB" sz="11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Line in outage, e</a:t>
                      </a:r>
                      <a:r>
                        <a:rPr lang="en-GB" sz="1100" baseline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xpected duration, period and possible high-level estimation on impact for capacity calculation</a:t>
                      </a:r>
                      <a:endParaRPr lang="en-GB" sz="11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 marL="91437" marR="91437" marT="45744" marB="45744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Maintenance for more than six weeks</a:t>
                      </a:r>
                      <a:r>
                        <a:rPr lang="en-GB" sz="1100" baseline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 and permanent out-of-service for the whole period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1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For</a:t>
                      </a:r>
                      <a:r>
                        <a:rPr lang="en-GB" sz="1100" baseline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 all other cases, it will be limited to </a:t>
                      </a:r>
                      <a:r>
                        <a:rPr lang="en-GB" sz="11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communication</a:t>
                      </a:r>
                    </a:p>
                  </a:txBody>
                  <a:tcPr marL="91437" marR="91437" marT="45744" marB="45744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298004">
                <a:tc>
                  <a:txBody>
                    <a:bodyPr/>
                    <a:lstStyle/>
                    <a:p>
                      <a:pPr marL="0" indent="0">
                        <a:buFont typeface="Arial"/>
                        <a:buNone/>
                      </a:pPr>
                      <a:r>
                        <a:rPr lang="en-US" sz="11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7</a:t>
                      </a:r>
                    </a:p>
                  </a:txBody>
                  <a:tcPr marL="91437" marR="91437" marT="45744" marB="45744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GSKs methodology</a:t>
                      </a:r>
                      <a:r>
                        <a:rPr lang="en-US" sz="11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:</a:t>
                      </a:r>
                    </a:p>
                    <a:p>
                      <a:pPr marL="171450" indent="-171450">
                        <a:buFont typeface="Arial"/>
                        <a:buChar char="•"/>
                      </a:pPr>
                      <a:r>
                        <a:rPr lang="en-US" sz="1100" baseline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small changes in sharing keys</a:t>
                      </a:r>
                      <a:endParaRPr lang="en-US" sz="11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 marL="91437" marR="91437" marT="45744" marB="45744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GB" sz="1100" baseline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n/a</a:t>
                      </a:r>
                      <a:endParaRPr lang="en-GB" sz="11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 marL="91437" marR="91437" marT="45744" marB="45744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1450" indent="-171450" algn="l">
                        <a:buFont typeface="Arial"/>
                        <a:buChar char="•"/>
                      </a:pPr>
                      <a:r>
                        <a:rPr lang="en-GB" sz="11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relative changes </a:t>
                      </a:r>
                    </a:p>
                  </a:txBody>
                  <a:tcPr marL="91437" marR="91437" marT="45744" marB="45744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100" baseline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Small changes in sharing keys should be communicated to explain relative changes.</a:t>
                      </a:r>
                      <a:endParaRPr lang="en-GB" sz="11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 marL="91437" marR="91437" marT="45744" marB="45744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466065575"/>
                  </a:ext>
                </a:extLst>
              </a:tr>
              <a:tr h="660904">
                <a:tc>
                  <a:txBody>
                    <a:bodyPr/>
                    <a:lstStyle/>
                    <a:p>
                      <a:pPr marL="0" indent="0">
                        <a:buFont typeface="Arial"/>
                        <a:buNone/>
                      </a:pPr>
                      <a:r>
                        <a:rPr lang="en-GB" sz="11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8</a:t>
                      </a:r>
                    </a:p>
                  </a:txBody>
                  <a:tcPr marL="91437" marR="91437" marT="45744" marB="45744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Font typeface="Arial"/>
                        <a:buNone/>
                      </a:pPr>
                      <a:r>
                        <a:rPr lang="en-GB" sz="1100" b="1" noProof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External constraints (import/export limit)</a:t>
                      </a:r>
                      <a:endParaRPr lang="en-GB" sz="1100" b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 marL="91437" marR="91437" marT="45744" marB="45744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GB" sz="11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n/a</a:t>
                      </a:r>
                    </a:p>
                  </a:txBody>
                  <a:tcPr marL="91437" marR="91437" marT="45744" marB="45744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1450" indent="-171450" algn="l">
                        <a:buFont typeface="Arial"/>
                        <a:buChar char="•"/>
                      </a:pPr>
                      <a:r>
                        <a:rPr lang="en-GB" sz="11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value and duration</a:t>
                      </a:r>
                    </a:p>
                  </a:txBody>
                  <a:tcPr marL="91437" marR="91437" marT="45744" marB="45744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GB" sz="11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 marL="91437" marR="91437" marT="45744" marB="45744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583475">
                <a:tc>
                  <a:txBody>
                    <a:bodyPr/>
                    <a:lstStyle/>
                    <a:p>
                      <a:pPr marL="0" indent="0">
                        <a:buFont typeface="Arial"/>
                        <a:buNone/>
                      </a:pPr>
                      <a:r>
                        <a:rPr lang="en-GB" sz="11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9</a:t>
                      </a:r>
                    </a:p>
                  </a:txBody>
                  <a:tcPr marL="91437" marR="91437" marT="45744" marB="45744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GB" sz="110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CNEC</a:t>
                      </a:r>
                      <a:r>
                        <a:rPr lang="en-GB" sz="1100" b="1" baseline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 removal</a:t>
                      </a:r>
                      <a:endParaRPr lang="en-GB" sz="1100" b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 marL="91437" marR="91437" marT="45744" marB="45744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GB" sz="11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n/a</a:t>
                      </a:r>
                    </a:p>
                  </a:txBody>
                  <a:tcPr marL="91437" marR="91437" marT="45744" marB="45744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1450" indent="-171450" algn="l">
                        <a:buFont typeface="Arial"/>
                        <a:buChar char="•"/>
                      </a:pPr>
                      <a:r>
                        <a:rPr lang="en-GB" sz="11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Market message to inform on a CNEC removed with</a:t>
                      </a:r>
                      <a:r>
                        <a:rPr lang="en-GB" sz="1100" baseline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 a link to </a:t>
                      </a:r>
                      <a:r>
                        <a:rPr lang="en-GB" sz="1100" strike="noStrike" baseline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Human Readable Name</a:t>
                      </a:r>
                      <a:endParaRPr lang="en-GB" sz="1100" strike="noStrike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 marL="91437" marR="91437" marT="45744" marB="45744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100" baseline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Removal requires only communication</a:t>
                      </a:r>
                      <a:endParaRPr lang="en-GB" sz="11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 marL="91437" marR="91437" marT="45744" marB="45744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72535">
                <a:tc>
                  <a:txBody>
                    <a:bodyPr/>
                    <a:lstStyle/>
                    <a:p>
                      <a:pPr marL="0" indent="0">
                        <a:buFont typeface="Arial"/>
                        <a:buNone/>
                      </a:pPr>
                      <a:r>
                        <a:rPr lang="en-US" sz="11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10</a:t>
                      </a:r>
                    </a:p>
                  </a:txBody>
                  <a:tcPr marL="91437" marR="91437" marT="45744" marB="45744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1" kern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FRM (Flow Reliability Margin)</a:t>
                      </a:r>
                    </a:p>
                  </a:txBody>
                  <a:tcPr marL="91437" marR="91437" marT="45744" marB="45744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GB" sz="11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n/a</a:t>
                      </a:r>
                    </a:p>
                  </a:txBody>
                  <a:tcPr marL="91437" marR="91437" marT="45744" marB="45744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1450" indent="-171450" algn="l">
                        <a:buFont typeface="Arial"/>
                        <a:buChar char="•"/>
                      </a:pPr>
                      <a:r>
                        <a:rPr lang="en-GB" sz="11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Market message to inform on relative changes, linked to </a:t>
                      </a:r>
                      <a:r>
                        <a:rPr lang="en-GB" sz="1100" strike="noStrike" baseline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Human Readable Name</a:t>
                      </a:r>
                      <a:endParaRPr lang="en-GB" sz="1100" strike="noStrike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 marL="91437" marR="91437" marT="45744" marB="45744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GB" sz="11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 marL="91437" marR="91437" marT="45744" marB="45744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72535">
                <a:tc>
                  <a:txBody>
                    <a:bodyPr/>
                    <a:lstStyle/>
                    <a:p>
                      <a:pPr marL="0" indent="0">
                        <a:buFont typeface="Arial"/>
                        <a:buNone/>
                      </a:pPr>
                      <a:r>
                        <a:rPr lang="en-US" sz="11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11</a:t>
                      </a:r>
                    </a:p>
                  </a:txBody>
                  <a:tcPr marL="91437" marR="91437" marT="45744" marB="45744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100" b="1" kern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FAV (excl. LTA inclusion)</a:t>
                      </a:r>
                    </a:p>
                  </a:txBody>
                  <a:tcPr marL="91437" marR="91437" marT="45744" marB="45744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GB" sz="11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n/a</a:t>
                      </a:r>
                    </a:p>
                  </a:txBody>
                  <a:tcPr marL="91437" marR="91437" marT="45744" marB="45744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1450" indent="-171450" algn="l">
                        <a:buFont typeface="Arial"/>
                        <a:buChar char="•"/>
                      </a:pPr>
                      <a:r>
                        <a:rPr lang="en-GB" sz="11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Market message to inform on</a:t>
                      </a:r>
                      <a:r>
                        <a:rPr lang="en-GB" sz="1100" baseline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 o</a:t>
                      </a:r>
                      <a:r>
                        <a:rPr lang="en-GB" sz="11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perationally applied FAV (if preferred)</a:t>
                      </a:r>
                      <a:endParaRPr lang="en-GB" sz="1100" strike="sngStrike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  <a:p>
                      <a:pPr marL="171450" indent="-171450" algn="l">
                        <a:buFont typeface="Arial"/>
                        <a:buChar char="•"/>
                      </a:pPr>
                      <a:r>
                        <a:rPr lang="en-GB" sz="11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For longer-term: Information</a:t>
                      </a:r>
                      <a:r>
                        <a:rPr lang="en-GB" sz="1100" baseline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 on </a:t>
                      </a:r>
                      <a:r>
                        <a:rPr lang="en-GB" sz="11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relative change and link to </a:t>
                      </a:r>
                      <a:r>
                        <a:rPr lang="en-GB" sz="1100" strike="noStrike" baseline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Human Readable Name</a:t>
                      </a:r>
                      <a:endParaRPr lang="en-GB" sz="1100" strike="noStrike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 marL="91437" marR="91437" marT="45744" marB="45744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GB" sz="11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 marL="91437" marR="91437" marT="45744" marB="45744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607613852"/>
                  </a:ext>
                </a:extLst>
              </a:tr>
              <a:tr h="372535">
                <a:tc>
                  <a:txBody>
                    <a:bodyPr/>
                    <a:lstStyle/>
                    <a:p>
                      <a:pPr marL="0" indent="0">
                        <a:buFont typeface="Arial"/>
                        <a:buNone/>
                      </a:pPr>
                      <a:r>
                        <a:rPr lang="en-US" sz="11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12</a:t>
                      </a:r>
                    </a:p>
                  </a:txBody>
                  <a:tcPr marL="91437" marR="91437" marT="45744" marB="45744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Seasonal</a:t>
                      </a:r>
                      <a:r>
                        <a:rPr lang="en-US" sz="1100" b="1" baseline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 Changes</a:t>
                      </a:r>
                      <a:endParaRPr lang="en-US" sz="1100" b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 marL="91437" marR="91437" marT="45744" marB="45744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GB" sz="11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n/a</a:t>
                      </a:r>
                    </a:p>
                  </a:txBody>
                  <a:tcPr marL="91437" marR="91437" marT="45744" marB="45744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1450" indent="-171450" algn="l">
                        <a:buFont typeface="Arial"/>
                        <a:buChar char="•"/>
                      </a:pPr>
                      <a:r>
                        <a:rPr lang="en-GB" sz="11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Market message to inform on relative changes, linked to </a:t>
                      </a:r>
                      <a:r>
                        <a:rPr lang="en-GB" sz="1100" strike="noStrike" baseline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Human Readable Name</a:t>
                      </a:r>
                      <a:endParaRPr lang="en-GB" sz="1100" strike="noStrike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 marL="91437" marR="91437" marT="45744" marB="45744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1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 marL="91437" marR="91437" marT="45744" marB="45744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776651672"/>
                  </a:ext>
                </a:extLst>
              </a:tr>
            </a:tbl>
          </a:graphicData>
        </a:graphic>
      </p:graphicFrame>
      <p:sp>
        <p:nvSpPr>
          <p:cNvPr id="6" name="Slide Number Placeholder 1">
            <a:extLst>
              <a:ext uri="{FF2B5EF4-FFF2-40B4-BE49-F238E27FC236}">
                <a16:creationId xmlns:a16="http://schemas.microsoft.com/office/drawing/2014/main" xmlns="" id="{638D21D3-6CE2-8D42-AD84-2A72105B014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9840876" y="6524871"/>
            <a:ext cx="451196" cy="324509"/>
          </a:xfrm>
        </p:spPr>
        <p:txBody>
          <a:bodyPr/>
          <a:lstStyle/>
          <a:p>
            <a:fld id="{F551322C-20B2-48C3-B63D-68158FEBF630}" type="slidenum">
              <a:rPr lang="en-US" sz="1000" smtClean="0"/>
              <a:pPr/>
              <a:t>4</a:t>
            </a:fld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1583507229"/>
      </p:ext>
    </p:extLst>
  </p:cSld>
  <p:clrMapOvr>
    <a:masterClrMapping/>
  </p:clrMapOvr>
  <p:transition spd="slow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re 1"/>
          <p:cNvSpPr txBox="1">
            <a:spLocks/>
          </p:cNvSpPr>
          <p:nvPr/>
        </p:nvSpPr>
        <p:spPr bwMode="auto">
          <a:xfrm>
            <a:off x="0" y="0"/>
            <a:ext cx="10287000" cy="908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 sz="2800">
                <a:solidFill>
                  <a:schemeClr val="tx1"/>
                </a:solidFill>
                <a:latin typeface="Calibri" charset="0"/>
                <a:ea typeface="MS PGothic" charset="0"/>
                <a:cs typeface="Calibri" charset="0"/>
              </a:defRPr>
            </a:lvl1pPr>
            <a:lvl2pPr>
              <a:defRPr sz="240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defRPr>
            </a:lvl2pPr>
            <a:lvl3pPr>
              <a:defRPr sz="240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defRPr>
            </a:lvl3pPr>
            <a:lvl4pPr>
              <a:defRPr sz="200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defRPr>
            </a:lvl4pPr>
            <a:lvl5pPr>
              <a:defRPr sz="200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defRPr>
            </a:lvl9pPr>
          </a:lstStyle>
          <a:p>
            <a:pPr algn="ctr" eaLnBrk="0" hangingPunct="0"/>
            <a:r>
              <a:rPr lang="en-US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1. CWE TSO Program Reference Guide </a:t>
            </a:r>
          </a:p>
          <a:p>
            <a:pPr algn="ctr" eaLnBrk="0" hangingPunct="0"/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ID ATC after FBMC parameter changes</a:t>
            </a:r>
          </a:p>
        </p:txBody>
      </p:sp>
      <p:sp>
        <p:nvSpPr>
          <p:cNvPr id="9" name="Rectangle 8"/>
          <p:cNvSpPr>
            <a:spLocks noChangeAspect="1"/>
          </p:cNvSpPr>
          <p:nvPr/>
        </p:nvSpPr>
        <p:spPr>
          <a:xfrm>
            <a:off x="355401" y="1052736"/>
            <a:ext cx="9576197" cy="671333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lvl="4" algn="just" eaLnBrk="0" hangingPunct="0">
              <a:spcBef>
                <a:spcPct val="20000"/>
              </a:spcBef>
              <a:defRPr/>
            </a:pPr>
            <a:r>
              <a:rPr lang="en-US" sz="1400" b="1" kern="0" dirty="0">
                <a:solidFill>
                  <a:srgbClr val="C00000"/>
                </a:solidFill>
                <a:latin typeface="Calibri" pitchFamily="34" charset="0"/>
                <a:ea typeface="ＭＳ Ｐゴシック" pitchFamily="34" charset="-128"/>
                <a:cs typeface="Calibri" pitchFamily="34" charset="0"/>
              </a:rPr>
              <a:t>TSOs distinguish the below relevant ID ATC after FBMC parameter changes and related required assessment and communication:</a:t>
            </a:r>
          </a:p>
          <a:p>
            <a:pPr marL="0" lvl="4" algn="just" eaLnBrk="0" hangingPunct="0">
              <a:spcBef>
                <a:spcPct val="20000"/>
              </a:spcBef>
              <a:defRPr/>
            </a:pPr>
            <a:endParaRPr lang="en-US" sz="1600" b="1" kern="0" dirty="0">
              <a:solidFill>
                <a:srgbClr val="4597A0"/>
              </a:solidFill>
              <a:latin typeface="Calibri" pitchFamily="34" charset="0"/>
              <a:ea typeface="ＭＳ Ｐゴシック" pitchFamily="34" charset="-128"/>
              <a:cs typeface="Calibri" pitchFamily="34" charset="0"/>
            </a:endParaRPr>
          </a:p>
        </p:txBody>
      </p:sp>
      <p:graphicFrame>
        <p:nvGraphicFramePr>
          <p:cNvPr id="5" name="Table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91397158"/>
              </p:ext>
            </p:extLst>
          </p:nvPr>
        </p:nvGraphicFramePr>
        <p:xfrm>
          <a:off x="138943" y="1988840"/>
          <a:ext cx="9937105" cy="3004168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50332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817883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683354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2772308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2160240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304504">
                <a:tc>
                  <a:txBody>
                    <a:bodyPr/>
                    <a:lstStyle/>
                    <a:p>
                      <a:r>
                        <a:rPr lang="en-GB" sz="1050" dirty="0"/>
                        <a:t>#</a:t>
                      </a:r>
                    </a:p>
                  </a:txBody>
                  <a:tcPr marL="91437" marR="91437" marT="45744" marB="45744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050" dirty="0"/>
                        <a:t>Type of change</a:t>
                      </a:r>
                    </a:p>
                  </a:txBody>
                  <a:tcPr marL="91437" marR="91437" marT="45744" marB="45744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050" dirty="0"/>
                        <a:t>Impact</a:t>
                      </a:r>
                      <a:r>
                        <a:rPr lang="en-GB" sz="1050" baseline="0" dirty="0"/>
                        <a:t> assessment</a:t>
                      </a:r>
                      <a:endParaRPr lang="en-GB" sz="1050" dirty="0"/>
                    </a:p>
                  </a:txBody>
                  <a:tcPr marL="91437" marR="91437" marT="45744" marB="45744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050" dirty="0"/>
                        <a:t>Communication</a:t>
                      </a:r>
                    </a:p>
                  </a:txBody>
                  <a:tcPr marL="91437" marR="91437" marT="45744" marB="45744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050" dirty="0"/>
                        <a:t>Comments</a:t>
                      </a:r>
                    </a:p>
                  </a:txBody>
                  <a:tcPr marL="91437" marR="91437" marT="45744" marB="45744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849944">
                <a:tc>
                  <a:txBody>
                    <a:bodyPr/>
                    <a:lstStyle/>
                    <a:p>
                      <a:pPr marL="0" indent="0">
                        <a:buFont typeface="Arial"/>
                        <a:buNone/>
                      </a:pPr>
                      <a:r>
                        <a:rPr lang="en-GB" sz="11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1</a:t>
                      </a:r>
                    </a:p>
                  </a:txBody>
                  <a:tcPr marL="91437" marR="91437" marT="45744" marB="45744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GB" sz="1100" b="1" kern="1200" baseline="0" noProof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New border within ID CMT</a:t>
                      </a:r>
                    </a:p>
                  </a:txBody>
                  <a:tcPr marL="91437" marR="91437" marT="45744" marB="45744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Font typeface="Arial"/>
                        <a:buNone/>
                      </a:pPr>
                      <a:r>
                        <a:rPr lang="en-GB" sz="11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n/a</a:t>
                      </a:r>
                    </a:p>
                  </a:txBody>
                  <a:tcPr marL="91437" marR="91437" marT="45744" marB="45744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1450" indent="-171450" algn="l">
                        <a:buFont typeface="Arial"/>
                        <a:buChar char="•"/>
                      </a:pPr>
                      <a:r>
                        <a:rPr lang="en-GB" sz="11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Market</a:t>
                      </a:r>
                      <a:r>
                        <a:rPr lang="en-GB" sz="1100" baseline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 message with information like:</a:t>
                      </a:r>
                    </a:p>
                    <a:p>
                      <a:pPr marL="355600" lvl="1" indent="-177800" algn="l">
                        <a:buFontTx/>
                        <a:buChar char="-"/>
                      </a:pPr>
                      <a:r>
                        <a:rPr lang="en-GB" sz="1100" baseline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Border</a:t>
                      </a:r>
                    </a:p>
                    <a:p>
                      <a:pPr marL="355600" lvl="1" indent="-177800" algn="l">
                        <a:buFontTx/>
                        <a:buChar char="-"/>
                      </a:pPr>
                      <a:r>
                        <a:rPr lang="en-GB" sz="1100" baseline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Values</a:t>
                      </a:r>
                    </a:p>
                    <a:p>
                      <a:pPr marL="355600" lvl="1" indent="-177800" algn="l">
                        <a:buFontTx/>
                        <a:buChar char="-"/>
                      </a:pPr>
                      <a:r>
                        <a:rPr lang="en-GB" sz="1100" baseline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Go-live date (business day)</a:t>
                      </a:r>
                      <a:endParaRPr lang="en-GB" sz="11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 marL="91437" marR="91437" marT="45744" marB="45744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GB" sz="11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 marL="91437" marR="91437" marT="45744" marB="45744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298004">
                <a:tc>
                  <a:txBody>
                    <a:bodyPr/>
                    <a:lstStyle/>
                    <a:p>
                      <a:pPr marL="0" indent="0">
                        <a:buFont typeface="Arial"/>
                        <a:buNone/>
                      </a:pPr>
                      <a:r>
                        <a:rPr lang="en-GB" sz="11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2</a:t>
                      </a:r>
                    </a:p>
                  </a:txBody>
                  <a:tcPr marL="91437" marR="91437" marT="45744" marB="45744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GB" sz="110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A new maximum </a:t>
                      </a:r>
                      <a:r>
                        <a:rPr lang="en-GB" sz="1100" b="1" baseline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increased value within ID CMT per border and direction</a:t>
                      </a:r>
                      <a:endParaRPr lang="en-GB" sz="1100" b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 marL="91437" marR="91437" marT="45744" marB="45744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GB" sz="11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n/a</a:t>
                      </a:r>
                    </a:p>
                  </a:txBody>
                  <a:tcPr marL="91437" marR="91437" marT="45744" marB="45744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1450" indent="-171450" algn="l">
                        <a:buFont typeface="Arial"/>
                        <a:buChar char="•"/>
                      </a:pPr>
                      <a:r>
                        <a:rPr lang="en-GB" sz="11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Market</a:t>
                      </a:r>
                      <a:r>
                        <a:rPr lang="en-GB" sz="1100" baseline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 message with the changed value per border and direction</a:t>
                      </a:r>
                    </a:p>
                    <a:p>
                      <a:pPr marL="171450" indent="-171450" algn="l">
                        <a:buFont typeface="Arial"/>
                        <a:buChar char="•"/>
                      </a:pPr>
                      <a:r>
                        <a:rPr lang="en-GB" sz="1100" baseline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Go-live date (business day)</a:t>
                      </a:r>
                      <a:endParaRPr lang="en-GB" sz="11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 marL="91437" marR="91437" marT="45744" marB="45744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GB" sz="11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 marL="91437" marR="91437" marT="45744" marB="45744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466065575"/>
                  </a:ext>
                </a:extLst>
              </a:tr>
              <a:tr h="660904">
                <a:tc>
                  <a:txBody>
                    <a:bodyPr/>
                    <a:lstStyle/>
                    <a:p>
                      <a:pPr marL="0" indent="0">
                        <a:buFont typeface="Arial"/>
                        <a:buNone/>
                      </a:pPr>
                      <a:r>
                        <a:rPr lang="en-US" sz="11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3</a:t>
                      </a:r>
                    </a:p>
                  </a:txBody>
                  <a:tcPr marL="91437" marR="91437" marT="45744" marB="45744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1" kern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Publishing</a:t>
                      </a:r>
                      <a:r>
                        <a:rPr lang="en-US" sz="1100" b="1" kern="1200" baseline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timings (the first time that market parties see the updated capacity)</a:t>
                      </a:r>
                      <a:endParaRPr lang="en-US" sz="1100" b="1" kern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7" marR="91437" marT="45744" marB="45744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GB" sz="11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n/a</a:t>
                      </a:r>
                    </a:p>
                  </a:txBody>
                  <a:tcPr marL="91437" marR="91437" marT="45744" marB="45744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1450" indent="-171450" algn="l">
                        <a:buFont typeface="Arial"/>
                        <a:buChar char="•"/>
                      </a:pPr>
                      <a:r>
                        <a:rPr lang="en-GB" sz="11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Market</a:t>
                      </a:r>
                      <a:r>
                        <a:rPr lang="en-GB" sz="1100" baseline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 message with update timings.</a:t>
                      </a:r>
                    </a:p>
                    <a:p>
                      <a:pPr marL="171450" marR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/>
                        <a:buChar char="•"/>
                        <a:tabLst/>
                        <a:defRPr/>
                      </a:pPr>
                      <a:r>
                        <a:rPr lang="en-GB" sz="1100" baseline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Go-live date (business day)</a:t>
                      </a:r>
                      <a:endParaRPr lang="en-GB" sz="11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 marL="91437" marR="91437" marT="45744" marB="45744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GB" sz="11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 marL="91437" marR="91437" marT="45744" marB="45744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583475">
                <a:tc>
                  <a:txBody>
                    <a:bodyPr/>
                    <a:lstStyle/>
                    <a:p>
                      <a:pPr marL="0" indent="0">
                        <a:buFont typeface="Arial"/>
                        <a:buNone/>
                      </a:pPr>
                      <a:r>
                        <a:rPr lang="en-US" sz="11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4</a:t>
                      </a:r>
                    </a:p>
                  </a:txBody>
                  <a:tcPr marL="91437" marR="91437" marT="45744" marB="45744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Font typeface="Arial"/>
                        <a:buNone/>
                      </a:pPr>
                      <a:r>
                        <a:rPr lang="en-GB" sz="1100" b="1" baseline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Changes of internal TSO tooling with direct impact on cross border capacities</a:t>
                      </a:r>
                    </a:p>
                  </a:txBody>
                  <a:tcPr marL="91437" marR="91437" marT="45744" marB="45744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GB" sz="11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n/a</a:t>
                      </a:r>
                    </a:p>
                  </a:txBody>
                  <a:tcPr marL="91437" marR="91437" marT="45744" marB="45744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1450" indent="-171450" algn="l">
                        <a:buFont typeface="Arial"/>
                        <a:buChar char="•"/>
                      </a:pPr>
                      <a:r>
                        <a:rPr lang="en-US" sz="11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Market message with description of the changes and impact on the process</a:t>
                      </a:r>
                    </a:p>
                  </a:txBody>
                  <a:tcPr marL="91437" marR="91437" marT="45744" marB="45744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GB" sz="11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 marL="91437" marR="91437" marT="45744" marB="45744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</a:tbl>
          </a:graphicData>
        </a:graphic>
      </p:graphicFrame>
      <p:sp>
        <p:nvSpPr>
          <p:cNvPr id="6" name="Slide Number Placeholder 1">
            <a:extLst>
              <a:ext uri="{FF2B5EF4-FFF2-40B4-BE49-F238E27FC236}">
                <a16:creationId xmlns:a16="http://schemas.microsoft.com/office/drawing/2014/main" xmlns="" id="{638D21D3-6CE2-8D42-AD84-2A72105B014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9840876" y="6524871"/>
            <a:ext cx="451196" cy="324509"/>
          </a:xfrm>
        </p:spPr>
        <p:txBody>
          <a:bodyPr/>
          <a:lstStyle/>
          <a:p>
            <a:fld id="{F551322C-20B2-48C3-B63D-68158FEBF630}" type="slidenum">
              <a:rPr lang="en-US" sz="1000" smtClean="0"/>
              <a:pPr/>
              <a:t>5</a:t>
            </a:fld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2168693711"/>
      </p:ext>
    </p:extLst>
  </p:cSld>
  <p:clrMapOvr>
    <a:masterClrMapping/>
  </p:clrMapOvr>
  <p:transition spd="slow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Rectangle 43"/>
          <p:cNvSpPr>
            <a:spLocks noChangeAspect="1"/>
          </p:cNvSpPr>
          <p:nvPr/>
        </p:nvSpPr>
        <p:spPr>
          <a:xfrm>
            <a:off x="427038" y="1219200"/>
            <a:ext cx="9575800" cy="4503797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lvl="4" eaLnBrk="0" hangingPunct="0">
              <a:spcBef>
                <a:spcPts val="400"/>
              </a:spcBef>
              <a:buSzPct val="100000"/>
              <a:defRPr/>
            </a:pPr>
            <a:r>
              <a:rPr lang="en-US" sz="1200" b="1" kern="0" dirty="0">
                <a:solidFill>
                  <a:srgbClr val="C00000"/>
                </a:solidFill>
                <a:latin typeface="+mn-lt"/>
                <a:ea typeface="Arial Unicode MS" panose="020B0604020202020204" pitchFamily="34" charset="-128"/>
                <a:cs typeface="Arial" panose="020B0604020202020204" pitchFamily="34" charset="0"/>
              </a:rPr>
              <a:t>In general there are 2 possible workflows for the full SPAIC approach:</a:t>
            </a:r>
          </a:p>
          <a:p>
            <a:pPr marL="285750" lvl="1" indent="-285750" eaLnBrk="0" hangingPunct="0">
              <a:spcBef>
                <a:spcPts val="400"/>
              </a:spcBef>
              <a:buClr>
                <a:srgbClr val="B40600"/>
              </a:buClr>
              <a:buSzPct val="70000"/>
              <a:buFont typeface="+mj-lt"/>
              <a:buAutoNum type="arabicPeriod"/>
              <a:defRPr/>
            </a:pPr>
            <a:r>
              <a:rPr lang="en-US" sz="1200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Arial Unicode MS" panose="020B0604020202020204" pitchFamily="34" charset="-128"/>
                <a:cs typeface="Arial" panose="020B0604020202020204" pitchFamily="34" charset="0"/>
              </a:rPr>
              <a:t>SPAIC which is carried out </a:t>
            </a:r>
            <a:r>
              <a:rPr lang="en-US" sz="1200" b="1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Arial Unicode MS" panose="020B0604020202020204" pitchFamily="34" charset="-128"/>
                <a:cs typeface="Arial" panose="020B0604020202020204" pitchFamily="34" charset="0"/>
              </a:rPr>
              <a:t>individually</a:t>
            </a:r>
            <a:r>
              <a:rPr lang="en-US" sz="1200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Arial Unicode MS" panose="020B0604020202020204" pitchFamily="34" charset="-128"/>
                <a:cs typeface="Arial" panose="020B0604020202020204" pitchFamily="34" charset="0"/>
              </a:rPr>
              <a:t> (e.g. Mercator-Horta SPAIC) or bilaterally (e.g. </a:t>
            </a:r>
            <a:r>
              <a:rPr lang="en-US" sz="1200" kern="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Arial Unicode MS" panose="020B0604020202020204" pitchFamily="34" charset="-128"/>
                <a:cs typeface="Arial" panose="020B0604020202020204" pitchFamily="34" charset="0"/>
              </a:rPr>
              <a:t>Doetinchem</a:t>
            </a:r>
            <a:r>
              <a:rPr lang="en-US" sz="1200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Arial Unicode MS" panose="020B0604020202020204" pitchFamily="34" charset="-128"/>
                <a:cs typeface="Arial" panose="020B0604020202020204" pitchFamily="34" charset="0"/>
              </a:rPr>
              <a:t> – Niederrhein SPAIC). </a:t>
            </a:r>
          </a:p>
          <a:p>
            <a:pPr marL="285750" lvl="1" indent="-285750" eaLnBrk="0" hangingPunct="0">
              <a:spcBef>
                <a:spcPts val="400"/>
              </a:spcBef>
              <a:buClr>
                <a:srgbClr val="B40600"/>
              </a:buClr>
              <a:buSzPct val="70000"/>
              <a:buFont typeface="+mj-lt"/>
              <a:buAutoNum type="arabicPeriod"/>
              <a:defRPr/>
            </a:pPr>
            <a:r>
              <a:rPr lang="en-US" sz="1200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Arial Unicode MS" panose="020B0604020202020204" pitchFamily="34" charset="-128"/>
                <a:cs typeface="Arial" panose="020B0604020202020204" pitchFamily="34" charset="0"/>
              </a:rPr>
              <a:t>SPAIC which is carried out </a:t>
            </a:r>
            <a:r>
              <a:rPr lang="en-US" sz="1200" b="1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Arial Unicode MS" panose="020B0604020202020204" pitchFamily="34" charset="-128"/>
                <a:cs typeface="Arial" panose="020B0604020202020204" pitchFamily="34" charset="0"/>
              </a:rPr>
              <a:t>jointly</a:t>
            </a:r>
            <a:r>
              <a:rPr lang="en-US" sz="1200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Arial Unicode MS" panose="020B0604020202020204" pitchFamily="34" charset="-128"/>
                <a:cs typeface="Arial" panose="020B0604020202020204" pitchFamily="34" charset="0"/>
              </a:rPr>
              <a:t> and requires decision making on CWE level.</a:t>
            </a:r>
          </a:p>
          <a:p>
            <a:pPr marL="228600" lvl="4" indent="-228600">
              <a:spcBef>
                <a:spcPts val="400"/>
              </a:spcBef>
              <a:buSzPct val="100000"/>
              <a:buFont typeface="+mj-lt"/>
              <a:buAutoNum type="arabicPeriod"/>
              <a:defRPr/>
            </a:pPr>
            <a:endParaRPr lang="en-GB" sz="1200" b="1" kern="0" dirty="0">
              <a:solidFill>
                <a:srgbClr val="C00000"/>
              </a:solidFill>
              <a:latin typeface="+mn-lt"/>
              <a:ea typeface="Arial Unicode MS" panose="020B0604020202020204" pitchFamily="34" charset="-128"/>
              <a:cs typeface="Arial" panose="020B0604020202020204" pitchFamily="34" charset="0"/>
            </a:endParaRPr>
          </a:p>
          <a:p>
            <a:pPr marL="0" lvl="4">
              <a:spcBef>
                <a:spcPts val="400"/>
              </a:spcBef>
              <a:buSzPct val="100000"/>
              <a:defRPr/>
            </a:pPr>
            <a:r>
              <a:rPr lang="en-GB" sz="1200" b="1" kern="0" dirty="0">
                <a:solidFill>
                  <a:srgbClr val="4D4D4D"/>
                </a:solidFill>
                <a:latin typeface="+mn-lt"/>
                <a:ea typeface="Arial Unicode MS" panose="020B0604020202020204" pitchFamily="34" charset="-128"/>
                <a:cs typeface="Arial" panose="020B0604020202020204" pitchFamily="34" charset="0"/>
              </a:rPr>
              <a:t>1. Individual / bilateral full SPAIC</a:t>
            </a:r>
          </a:p>
          <a:p>
            <a:pPr marL="285750" lvl="1" indent="-285750">
              <a:spcBef>
                <a:spcPts val="400"/>
              </a:spcBef>
              <a:buClr>
                <a:srgbClr val="B40600"/>
              </a:buClr>
              <a:buSzPct val="70000"/>
              <a:buFont typeface="Wingdings" panose="05000000000000000000" pitchFamily="2" charset="2"/>
              <a:buChar char="l"/>
              <a:defRPr/>
            </a:pPr>
            <a:r>
              <a:rPr lang="en-GB" sz="1200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Arial Unicode MS" panose="020B0604020202020204" pitchFamily="34" charset="-128"/>
                <a:cs typeface="Arial" panose="020B0604020202020204" pitchFamily="34" charset="0"/>
              </a:rPr>
              <a:t>The trigger can be e.g. update of a methodology or the introduction of a new cross-border grid element (see also slides with list of changes)</a:t>
            </a:r>
          </a:p>
          <a:p>
            <a:pPr marL="285750" lvl="1" indent="-285750">
              <a:spcBef>
                <a:spcPts val="400"/>
              </a:spcBef>
              <a:buClr>
                <a:srgbClr val="B40600"/>
              </a:buClr>
              <a:buSzPct val="70000"/>
              <a:buFont typeface="Wingdings" panose="05000000000000000000" pitchFamily="2" charset="2"/>
              <a:buChar char="l"/>
              <a:defRPr/>
            </a:pPr>
            <a:r>
              <a:rPr lang="en-GB" sz="1200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Arial Unicode MS" panose="020B0604020202020204" pitchFamily="34" charset="-128"/>
                <a:cs typeface="Arial" panose="020B0604020202020204" pitchFamily="34" charset="0"/>
              </a:rPr>
              <a:t>In this process a distinction is made for whether or not a decision related to the change is already taken by the respective TSO(s). This is relevant, because:</a:t>
            </a:r>
          </a:p>
          <a:p>
            <a:pPr marL="742950" lvl="2" indent="-285750" eaLnBrk="0" hangingPunct="0">
              <a:spcBef>
                <a:spcPts val="400"/>
              </a:spcBef>
              <a:buClr>
                <a:schemeClr val="tx1">
                  <a:lumMod val="85000"/>
                  <a:lumOff val="15000"/>
                </a:schemeClr>
              </a:buClr>
              <a:buSzPct val="70000"/>
              <a:buFont typeface="Courier New" panose="02070309020205020404" pitchFamily="49" charset="0"/>
              <a:buChar char="o"/>
              <a:defRPr/>
            </a:pPr>
            <a:r>
              <a:rPr lang="en-GB" sz="1200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Arial Unicode MS" panose="020B0604020202020204" pitchFamily="34" charset="-128"/>
                <a:cs typeface="Arial" panose="020B0604020202020204" pitchFamily="34" charset="0"/>
              </a:rPr>
              <a:t>In case a decision is taken and this decision impacts the market, according to REMIT, market parties and NRAs need to be notified. </a:t>
            </a:r>
          </a:p>
          <a:p>
            <a:pPr marL="742950" lvl="2" indent="-285750" eaLnBrk="0" hangingPunct="0">
              <a:spcBef>
                <a:spcPts val="400"/>
              </a:spcBef>
              <a:buClr>
                <a:schemeClr val="tx1">
                  <a:lumMod val="85000"/>
                  <a:lumOff val="15000"/>
                </a:schemeClr>
              </a:buClr>
              <a:buSzPct val="70000"/>
              <a:buFont typeface="Courier New" panose="02070309020205020404" pitchFamily="49" charset="0"/>
              <a:buChar char="o"/>
              <a:defRPr/>
            </a:pPr>
            <a:r>
              <a:rPr lang="en-GB" sz="1200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Arial Unicode MS" panose="020B0604020202020204" pitchFamily="34" charset="-128"/>
                <a:cs typeface="Arial" panose="020B0604020202020204" pitchFamily="34" charset="0"/>
              </a:rPr>
              <a:t>In the case a decision is not yet made and is still under discussion, market parties and NRAs do not yet have to be notified.</a:t>
            </a:r>
          </a:p>
          <a:p>
            <a:pPr marL="285750" lvl="1" indent="-285750" eaLnBrk="0" hangingPunct="0">
              <a:spcBef>
                <a:spcPts val="400"/>
              </a:spcBef>
              <a:buClr>
                <a:srgbClr val="B40600"/>
              </a:buClr>
              <a:buSzPct val="70000"/>
              <a:buFont typeface="Wingdings" panose="05000000000000000000" pitchFamily="2" charset="2"/>
              <a:buChar char="l"/>
              <a:defRPr/>
            </a:pPr>
            <a:r>
              <a:rPr lang="en-GB" sz="1200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Arial Unicode MS" panose="020B0604020202020204" pitchFamily="34" charset="-128"/>
                <a:cs typeface="Arial" panose="020B0604020202020204" pitchFamily="34" charset="0"/>
              </a:rPr>
              <a:t>It is assumed that individual CWE TSOs are able to determine whether or not a decision on CWE level is needed for a certain change. </a:t>
            </a:r>
          </a:p>
          <a:p>
            <a:pPr marL="742950" lvl="2" indent="-285750" eaLnBrk="0" hangingPunct="0">
              <a:spcBef>
                <a:spcPts val="400"/>
              </a:spcBef>
              <a:buClr>
                <a:schemeClr val="tx1">
                  <a:lumMod val="85000"/>
                  <a:lumOff val="15000"/>
                </a:schemeClr>
              </a:buClr>
              <a:buSzPct val="70000"/>
              <a:buFont typeface="Courier New" panose="02070309020205020404" pitchFamily="49" charset="0"/>
              <a:buChar char="o"/>
              <a:defRPr/>
            </a:pPr>
            <a:r>
              <a:rPr lang="en-GB" sz="1200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Arial Unicode MS" panose="020B0604020202020204" pitchFamily="34" charset="-128"/>
                <a:cs typeface="Arial" panose="020B0604020202020204" pitchFamily="34" charset="0"/>
              </a:rPr>
              <a:t>In any case, CWE TSOs should be pro-actively involved (for information) by the individual TSO(s) carrying out the individual / bilateral SPAIC.</a:t>
            </a:r>
          </a:p>
          <a:p>
            <a:pPr marL="457200" lvl="2" eaLnBrk="0" hangingPunct="0">
              <a:spcBef>
                <a:spcPts val="400"/>
              </a:spcBef>
              <a:buClr>
                <a:schemeClr val="tx1">
                  <a:lumMod val="85000"/>
                  <a:lumOff val="15000"/>
                </a:schemeClr>
              </a:buClr>
              <a:buSzPct val="70000"/>
              <a:defRPr/>
            </a:pPr>
            <a:endParaRPr lang="en-US" sz="1200" kern="0" dirty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Arial Unicode MS" panose="020B0604020202020204" pitchFamily="34" charset="-128"/>
              <a:cs typeface="Arial" panose="020B0604020202020204" pitchFamily="34" charset="0"/>
            </a:endParaRPr>
          </a:p>
          <a:p>
            <a:pPr marL="0" lvl="4" indent="0" eaLnBrk="0" hangingPunct="0">
              <a:spcBef>
                <a:spcPts val="400"/>
              </a:spcBef>
              <a:buSzPct val="100000"/>
              <a:buNone/>
              <a:defRPr/>
            </a:pPr>
            <a:r>
              <a:rPr lang="en-GB" sz="1200" b="1" kern="0" dirty="0">
                <a:solidFill>
                  <a:srgbClr val="4D4D4D"/>
                </a:solidFill>
                <a:latin typeface="+mn-lt"/>
                <a:ea typeface="Arial Unicode MS" panose="020B0604020202020204" pitchFamily="34" charset="-128"/>
                <a:cs typeface="Arial" panose="020B0604020202020204" pitchFamily="34" charset="0"/>
              </a:rPr>
              <a:t>2. Joint full SPAIC</a:t>
            </a:r>
          </a:p>
          <a:p>
            <a:pPr marL="285750" lvl="1" indent="-285750" eaLnBrk="0" hangingPunct="0">
              <a:spcBef>
                <a:spcPts val="400"/>
              </a:spcBef>
              <a:buClr>
                <a:srgbClr val="B40600"/>
              </a:buClr>
              <a:buSzPct val="70000"/>
              <a:buFont typeface="Wingdings" panose="05000000000000000000" pitchFamily="2" charset="2"/>
              <a:buChar char="l"/>
              <a:defRPr/>
            </a:pPr>
            <a:r>
              <a:rPr lang="en-GB" sz="1200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Arial Unicode MS" panose="020B0604020202020204" pitchFamily="34" charset="-128"/>
                <a:cs typeface="Arial" panose="020B0604020202020204" pitchFamily="34" charset="0"/>
              </a:rPr>
              <a:t>Trigger can be a common CWE TSOs requirement with a change to methodology or a NRAs or market parties request (see also slides with list of changes)</a:t>
            </a:r>
          </a:p>
          <a:p>
            <a:pPr marL="285750" lvl="1" indent="-285750" eaLnBrk="0" hangingPunct="0">
              <a:spcBef>
                <a:spcPts val="400"/>
              </a:spcBef>
              <a:buClr>
                <a:srgbClr val="B40600"/>
              </a:buClr>
              <a:buSzPct val="70000"/>
              <a:buFont typeface="Wingdings" panose="05000000000000000000" pitchFamily="2" charset="2"/>
              <a:buChar char="l"/>
              <a:defRPr/>
            </a:pPr>
            <a:r>
              <a:rPr lang="en-GB" sz="1200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Arial Unicode MS" panose="020B0604020202020204" pitchFamily="34" charset="-128"/>
                <a:cs typeface="Arial" panose="020B0604020202020204" pitchFamily="34" charset="0"/>
              </a:rPr>
              <a:t>A common CWE TSOs decision is required to perform a joint SPAIC.</a:t>
            </a:r>
          </a:p>
        </p:txBody>
      </p:sp>
      <p:sp>
        <p:nvSpPr>
          <p:cNvPr id="45" name="Titre 1"/>
          <p:cNvSpPr txBox="1">
            <a:spLocks/>
          </p:cNvSpPr>
          <p:nvPr/>
        </p:nvSpPr>
        <p:spPr bwMode="auto">
          <a:xfrm>
            <a:off x="0" y="0"/>
            <a:ext cx="10287000" cy="908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 sz="2800">
                <a:solidFill>
                  <a:schemeClr val="tx1"/>
                </a:solidFill>
                <a:latin typeface="Calibri" charset="0"/>
                <a:ea typeface="MS PGothic" charset="0"/>
                <a:cs typeface="Calibri" charset="0"/>
              </a:defRPr>
            </a:lvl1pPr>
            <a:lvl2pPr>
              <a:defRPr sz="240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defRPr>
            </a:lvl2pPr>
            <a:lvl3pPr>
              <a:defRPr sz="240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defRPr>
            </a:lvl3pPr>
            <a:lvl4pPr>
              <a:defRPr sz="200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defRPr>
            </a:lvl4pPr>
            <a:lvl5pPr>
              <a:defRPr sz="200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defRPr>
            </a:lvl9pPr>
          </a:lstStyle>
          <a:p>
            <a:pPr algn="ctr" eaLnBrk="0" hangingPunct="0"/>
            <a:r>
              <a:rPr lang="en-US" b="1" dirty="0">
                <a:solidFill>
                  <a:srgbClr val="4D4D4D"/>
                </a:solidFill>
              </a:rPr>
              <a:t>2. CWE full SPAIC approach</a:t>
            </a:r>
          </a:p>
        </p:txBody>
      </p:sp>
      <p:sp>
        <p:nvSpPr>
          <p:cNvPr id="5" name="Slide Number Placeholder 1">
            <a:extLst>
              <a:ext uri="{FF2B5EF4-FFF2-40B4-BE49-F238E27FC236}">
                <a16:creationId xmlns:a16="http://schemas.microsoft.com/office/drawing/2014/main" xmlns="" id="{3C6A32F4-E138-7243-B71C-BB847C1E55B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9840876" y="6524871"/>
            <a:ext cx="451196" cy="324509"/>
          </a:xfrm>
        </p:spPr>
        <p:txBody>
          <a:bodyPr/>
          <a:lstStyle/>
          <a:p>
            <a:fld id="{F551322C-20B2-48C3-B63D-68158FEBF630}" type="slidenum">
              <a:rPr lang="en-US" sz="1000" smtClean="0"/>
              <a:pPr/>
              <a:t>6</a:t>
            </a:fld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32210039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Rectangle 43"/>
          <p:cNvSpPr>
            <a:spLocks noChangeAspect="1"/>
          </p:cNvSpPr>
          <p:nvPr/>
        </p:nvSpPr>
        <p:spPr>
          <a:xfrm>
            <a:off x="427038" y="1219200"/>
            <a:ext cx="9575800" cy="3139321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lvl="4" eaLnBrk="0" hangingPunct="0">
              <a:spcBef>
                <a:spcPts val="400"/>
              </a:spcBef>
              <a:buSzPct val="100000"/>
              <a:defRPr/>
            </a:pPr>
            <a:r>
              <a:rPr lang="en-GB" sz="1200" b="1" kern="0" dirty="0">
                <a:solidFill>
                  <a:srgbClr val="C00000"/>
                </a:solidFill>
                <a:latin typeface="+mn-lt"/>
                <a:ea typeface="Arial Unicode MS" panose="020B0604020202020204" pitchFamily="34" charset="-128"/>
                <a:cs typeface="Arial" panose="020B0604020202020204" pitchFamily="34" charset="0"/>
              </a:rPr>
              <a:t>Communication on full SPAIC</a:t>
            </a:r>
          </a:p>
          <a:p>
            <a:pPr marL="285750" lvl="1" indent="-285750" eaLnBrk="0" hangingPunct="0">
              <a:spcBef>
                <a:spcPts val="400"/>
              </a:spcBef>
              <a:buClr>
                <a:srgbClr val="B40600"/>
              </a:buClr>
              <a:buSzPct val="70000"/>
              <a:buFont typeface="Wingdings" panose="05000000000000000000" pitchFamily="2" charset="2"/>
              <a:buChar char="l"/>
              <a:defRPr/>
            </a:pPr>
            <a:r>
              <a:rPr lang="en-GB" sz="1200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Arial Unicode MS" panose="020B0604020202020204" pitchFamily="34" charset="-128"/>
                <a:cs typeface="Arial" panose="020B0604020202020204" pitchFamily="34" charset="0"/>
              </a:rPr>
              <a:t>Communication to market parties: </a:t>
            </a:r>
          </a:p>
          <a:p>
            <a:pPr marL="742950" lvl="2" indent="-285750" eaLnBrk="0" hangingPunct="0">
              <a:spcBef>
                <a:spcPts val="400"/>
              </a:spcBef>
              <a:buClr>
                <a:schemeClr val="tx1">
                  <a:lumMod val="85000"/>
                  <a:lumOff val="15000"/>
                </a:schemeClr>
              </a:buClr>
              <a:buSzPct val="70000"/>
              <a:buFont typeface="Courier New" panose="02070309020205020404" pitchFamily="49" charset="0"/>
              <a:buChar char="o"/>
              <a:defRPr/>
            </a:pPr>
            <a:r>
              <a:rPr lang="en-GB" sz="1200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Arial Unicode MS" panose="020B0604020202020204" pitchFamily="34" charset="-128"/>
                <a:cs typeface="Arial" panose="020B0604020202020204" pitchFamily="34" charset="0"/>
              </a:rPr>
              <a:t>CWE TSOs will communicate to MPs via the CWE Consultative Group meeting, JAO website and/or email notification once a decision is taken on the foreseen change. </a:t>
            </a:r>
          </a:p>
          <a:p>
            <a:pPr marL="742950" lvl="2" indent="-285750" eaLnBrk="0" hangingPunct="0">
              <a:spcBef>
                <a:spcPts val="400"/>
              </a:spcBef>
              <a:buClr>
                <a:schemeClr val="tx1">
                  <a:lumMod val="85000"/>
                  <a:lumOff val="15000"/>
                </a:schemeClr>
              </a:buClr>
              <a:buSzPct val="70000"/>
              <a:buFont typeface="Courier New" panose="02070309020205020404" pitchFamily="49" charset="0"/>
              <a:buChar char="o"/>
              <a:defRPr/>
            </a:pPr>
            <a:r>
              <a:rPr lang="en-GB" sz="1200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Arial Unicode MS" panose="020B0604020202020204" pitchFamily="34" charset="-128"/>
                <a:cs typeface="Arial" panose="020B0604020202020204" pitchFamily="34" charset="0"/>
              </a:rPr>
              <a:t>It is agreed with MPs and NRAs to provide relevant information as soon as possible but latest 1 week in advance of a change implementation or prior to a stakeholder meeting.</a:t>
            </a:r>
          </a:p>
          <a:p>
            <a:pPr marL="742950" lvl="2" indent="-285750" eaLnBrk="0" hangingPunct="0">
              <a:spcBef>
                <a:spcPts val="400"/>
              </a:spcBef>
              <a:buClr>
                <a:schemeClr val="tx1">
                  <a:lumMod val="85000"/>
                  <a:lumOff val="15000"/>
                </a:schemeClr>
              </a:buClr>
              <a:buSzPct val="70000"/>
              <a:buFont typeface="Courier New" panose="02070309020205020404" pitchFamily="49" charset="0"/>
              <a:buChar char="o"/>
              <a:defRPr/>
            </a:pPr>
            <a:r>
              <a:rPr lang="en-GB" sz="1200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Arial Unicode MS" panose="020B0604020202020204" pitchFamily="34" charset="-128"/>
                <a:cs typeface="Arial" panose="020B0604020202020204" pitchFamily="34" charset="0"/>
              </a:rPr>
              <a:t>MPs will be informed via a market message when – in</a:t>
            </a:r>
            <a:r>
              <a:rPr lang="en-US" sz="1200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Arial Unicode MS" panose="020B0604020202020204" pitchFamily="34" charset="-128"/>
                <a:cs typeface="Arial" panose="020B0604020202020204" pitchFamily="34" charset="0"/>
              </a:rPr>
              <a:t> exceptional cases – the SPAIC report will be published after the implementation of the change</a:t>
            </a:r>
            <a:endParaRPr lang="en-GB" sz="1200" kern="0" dirty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Arial Unicode MS" panose="020B0604020202020204" pitchFamily="34" charset="-128"/>
              <a:cs typeface="Arial" panose="020B0604020202020204" pitchFamily="34" charset="0"/>
            </a:endParaRPr>
          </a:p>
          <a:p>
            <a:pPr marL="285750" lvl="1" indent="-285750" eaLnBrk="0" hangingPunct="0">
              <a:spcBef>
                <a:spcPts val="400"/>
              </a:spcBef>
              <a:buClr>
                <a:srgbClr val="B40600"/>
              </a:buClr>
              <a:buSzPct val="70000"/>
              <a:buFont typeface="Wingdings" panose="05000000000000000000" pitchFamily="2" charset="2"/>
              <a:buChar char="l"/>
              <a:defRPr/>
            </a:pPr>
            <a:r>
              <a:rPr lang="en-GB" sz="1200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Arial Unicode MS" panose="020B0604020202020204" pitchFamily="34" charset="-128"/>
                <a:cs typeface="Arial" panose="020B0604020202020204" pitchFamily="34" charset="0"/>
              </a:rPr>
              <a:t>Communication to NRAs: CWE TSOs will align on &amp; communicate common changes with NRAs via the CWE NRA expert meetings and via email.</a:t>
            </a:r>
          </a:p>
          <a:p>
            <a:pPr marL="285750" lvl="1" indent="-285750" eaLnBrk="0" hangingPunct="0">
              <a:spcBef>
                <a:spcPts val="400"/>
              </a:spcBef>
              <a:buClr>
                <a:srgbClr val="B40600"/>
              </a:buClr>
              <a:buSzPct val="70000"/>
              <a:buFont typeface="Wingdings" panose="05000000000000000000" pitchFamily="2" charset="2"/>
              <a:buChar char="l"/>
              <a:defRPr/>
            </a:pPr>
            <a:r>
              <a:rPr lang="en-GB" sz="1200" kern="0" dirty="0">
                <a:solidFill>
                  <a:srgbClr val="000000">
                    <a:lumMod val="65000"/>
                    <a:lumOff val="35000"/>
                  </a:srgbClr>
                </a:solidFill>
                <a:latin typeface="Tahoma"/>
                <a:ea typeface="Arial Unicode MS" panose="020B0604020202020204" pitchFamily="34" charset="-128"/>
                <a:cs typeface="Arial" panose="020B0604020202020204" pitchFamily="34" charset="0"/>
              </a:rPr>
              <a:t>Important: the non-timely publication of a SPAIC cannot lead to non-implementation of the change</a:t>
            </a:r>
          </a:p>
          <a:p>
            <a:pPr marL="742950" lvl="2" indent="-285750" eaLnBrk="0" hangingPunct="0">
              <a:spcBef>
                <a:spcPts val="400"/>
              </a:spcBef>
              <a:buClr>
                <a:srgbClr val="000000">
                  <a:lumMod val="85000"/>
                  <a:lumOff val="15000"/>
                </a:srgbClr>
              </a:buClr>
              <a:buSzPct val="70000"/>
              <a:buFont typeface="Courier New" panose="02070309020205020404" pitchFamily="49" charset="0"/>
              <a:buChar char="o"/>
              <a:defRPr/>
            </a:pPr>
            <a:r>
              <a:rPr lang="en-GB" sz="1200" kern="0" dirty="0">
                <a:solidFill>
                  <a:srgbClr val="000000">
                    <a:lumMod val="65000"/>
                    <a:lumOff val="35000"/>
                  </a:srgbClr>
                </a:solidFill>
                <a:latin typeface="Tahoma"/>
                <a:ea typeface="Arial Unicode MS" panose="020B0604020202020204" pitchFamily="34" charset="-128"/>
                <a:cs typeface="Arial" panose="020B0604020202020204" pitchFamily="34" charset="0"/>
              </a:rPr>
              <a:t>Preserving the grid security has the highest priority (e.g. grid changes that require an update of CNEC lists).</a:t>
            </a:r>
          </a:p>
          <a:p>
            <a:pPr marL="742950" lvl="2" indent="-285750" eaLnBrk="0" hangingPunct="0">
              <a:spcBef>
                <a:spcPts val="400"/>
              </a:spcBef>
              <a:buClr>
                <a:srgbClr val="000000">
                  <a:lumMod val="85000"/>
                  <a:lumOff val="15000"/>
                </a:srgbClr>
              </a:buClr>
              <a:buSzPct val="70000"/>
              <a:buFont typeface="Courier New" panose="02070309020205020404" pitchFamily="49" charset="0"/>
              <a:buChar char="o"/>
              <a:defRPr/>
            </a:pPr>
            <a:r>
              <a:rPr lang="en-US" sz="1200" kern="0" dirty="0">
                <a:solidFill>
                  <a:srgbClr val="000000">
                    <a:lumMod val="65000"/>
                    <a:lumOff val="35000"/>
                  </a:srgbClr>
                </a:solidFill>
                <a:latin typeface="Tahoma"/>
                <a:ea typeface="Arial Unicode MS" panose="020B0604020202020204" pitchFamily="34" charset="-128"/>
                <a:cs typeface="Arial" panose="020B0604020202020204" pitchFamily="34" charset="0"/>
              </a:rPr>
              <a:t>New assets should not be delayed by the SPAIC process.</a:t>
            </a:r>
          </a:p>
          <a:p>
            <a:pPr marL="285750" lvl="1" indent="-285750" eaLnBrk="0" hangingPunct="0">
              <a:spcBef>
                <a:spcPts val="400"/>
              </a:spcBef>
              <a:buClr>
                <a:srgbClr val="B40600"/>
              </a:buClr>
              <a:buSzPct val="70000"/>
              <a:buFont typeface="Wingdings" panose="05000000000000000000" pitchFamily="2" charset="2"/>
              <a:buChar char="l"/>
              <a:defRPr/>
            </a:pPr>
            <a:endParaRPr lang="en-GB" sz="1200" kern="0" dirty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Arial Unicode MS" panose="020B0604020202020204" pitchFamily="34" charset="-128"/>
              <a:cs typeface="Arial" panose="020B0604020202020204" pitchFamily="34" charset="0"/>
            </a:endParaRPr>
          </a:p>
        </p:txBody>
      </p:sp>
      <p:sp>
        <p:nvSpPr>
          <p:cNvPr id="45" name="Titre 1"/>
          <p:cNvSpPr txBox="1">
            <a:spLocks/>
          </p:cNvSpPr>
          <p:nvPr/>
        </p:nvSpPr>
        <p:spPr bwMode="auto">
          <a:xfrm>
            <a:off x="0" y="0"/>
            <a:ext cx="10287000" cy="908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 sz="2800">
                <a:solidFill>
                  <a:schemeClr val="tx1"/>
                </a:solidFill>
                <a:latin typeface="Calibri" charset="0"/>
                <a:ea typeface="MS PGothic" charset="0"/>
                <a:cs typeface="Calibri" charset="0"/>
              </a:defRPr>
            </a:lvl1pPr>
            <a:lvl2pPr>
              <a:defRPr sz="240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defRPr>
            </a:lvl2pPr>
            <a:lvl3pPr>
              <a:defRPr sz="240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defRPr>
            </a:lvl3pPr>
            <a:lvl4pPr>
              <a:defRPr sz="200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defRPr>
            </a:lvl4pPr>
            <a:lvl5pPr>
              <a:defRPr sz="200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defRPr>
            </a:lvl9pPr>
          </a:lstStyle>
          <a:p>
            <a:pPr algn="ctr" eaLnBrk="0" hangingPunct="0"/>
            <a:r>
              <a:rPr lang="en-US" b="1" dirty="0">
                <a:solidFill>
                  <a:srgbClr val="4D4D4D"/>
                </a:solidFill>
              </a:rPr>
              <a:t>2. CWE full SPAIC approach</a:t>
            </a:r>
          </a:p>
        </p:txBody>
      </p:sp>
      <p:sp>
        <p:nvSpPr>
          <p:cNvPr id="5" name="Slide Number Placeholder 1">
            <a:extLst>
              <a:ext uri="{FF2B5EF4-FFF2-40B4-BE49-F238E27FC236}">
                <a16:creationId xmlns:a16="http://schemas.microsoft.com/office/drawing/2014/main" xmlns="" id="{F96403CB-A267-F74B-86FE-921EC92CD82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9840876" y="6524871"/>
            <a:ext cx="451196" cy="324509"/>
          </a:xfrm>
        </p:spPr>
        <p:txBody>
          <a:bodyPr/>
          <a:lstStyle/>
          <a:p>
            <a:fld id="{F551322C-20B2-48C3-B63D-68158FEBF630}" type="slidenum">
              <a:rPr lang="en-US" sz="1000" smtClean="0"/>
              <a:pPr/>
              <a:t>7</a:t>
            </a:fld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33090686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Titre 1"/>
          <p:cNvSpPr txBox="1">
            <a:spLocks/>
          </p:cNvSpPr>
          <p:nvPr/>
        </p:nvSpPr>
        <p:spPr bwMode="auto">
          <a:xfrm>
            <a:off x="0" y="0"/>
            <a:ext cx="10287000" cy="908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 sz="2800">
                <a:solidFill>
                  <a:schemeClr val="tx1"/>
                </a:solidFill>
                <a:latin typeface="Calibri" charset="0"/>
                <a:ea typeface="MS PGothic" charset="0"/>
                <a:cs typeface="Calibri" charset="0"/>
              </a:defRPr>
            </a:lvl1pPr>
            <a:lvl2pPr>
              <a:defRPr sz="240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defRPr>
            </a:lvl2pPr>
            <a:lvl3pPr>
              <a:defRPr sz="240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defRPr>
            </a:lvl3pPr>
            <a:lvl4pPr>
              <a:defRPr sz="200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defRPr>
            </a:lvl4pPr>
            <a:lvl5pPr>
              <a:defRPr sz="200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defRPr>
            </a:lvl9pPr>
          </a:lstStyle>
          <a:p>
            <a:pPr algn="ctr" eaLnBrk="0" hangingPunct="0"/>
            <a:r>
              <a:rPr lang="en-US" b="1" dirty="0">
                <a:solidFill>
                  <a:srgbClr val="4D4D4D"/>
                </a:solidFill>
              </a:rPr>
              <a:t>2. CWE full SPAIC approach</a:t>
            </a:r>
          </a:p>
          <a:p>
            <a:pPr algn="ctr" eaLnBrk="0" hangingPunct="0"/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Selection of typical days</a:t>
            </a:r>
          </a:p>
        </p:txBody>
      </p:sp>
      <p:sp>
        <p:nvSpPr>
          <p:cNvPr id="5" name="Rectangle 4"/>
          <p:cNvSpPr>
            <a:spLocks noChangeAspect="1"/>
          </p:cNvSpPr>
          <p:nvPr/>
        </p:nvSpPr>
        <p:spPr>
          <a:xfrm>
            <a:off x="427038" y="1219200"/>
            <a:ext cx="9432986" cy="33096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4" eaLnBrk="0" hangingPunct="0">
              <a:spcBef>
                <a:spcPts val="400"/>
              </a:spcBef>
              <a:buSzPct val="100000"/>
              <a:defRPr/>
            </a:pPr>
            <a:r>
              <a:rPr lang="en-US" sz="1200" b="1" kern="0" dirty="0">
                <a:solidFill>
                  <a:srgbClr val="C00000"/>
                </a:solidFill>
                <a:latin typeface="+mn-lt"/>
                <a:ea typeface="Arial Unicode MS" panose="020B0604020202020204" pitchFamily="34" charset="-128"/>
                <a:cs typeface="Arial" panose="020B0604020202020204" pitchFamily="34" charset="0"/>
              </a:rPr>
              <a:t>Once the full SPAIC has been launched, CWE TSOs run the standard approach process based on a set of 12 representative typical days: </a:t>
            </a:r>
          </a:p>
          <a:p>
            <a:pPr marL="285750" lvl="1" indent="-285750" eaLnBrk="0" hangingPunct="0">
              <a:spcBef>
                <a:spcPts val="400"/>
              </a:spcBef>
              <a:buClr>
                <a:srgbClr val="B40600"/>
              </a:buClr>
              <a:buSzPct val="70000"/>
              <a:buFont typeface="Wingdings" panose="05000000000000000000" pitchFamily="2" charset="2"/>
              <a:buChar char="l"/>
              <a:defRPr/>
            </a:pPr>
            <a:r>
              <a:rPr lang="en-US" sz="1200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Arial Unicode MS" panose="020B0604020202020204" pitchFamily="34" charset="-128"/>
                <a:cs typeface="Arial" panose="020B0604020202020204" pitchFamily="34" charset="0"/>
              </a:rPr>
              <a:t>3 winter weekdays</a:t>
            </a:r>
          </a:p>
          <a:p>
            <a:pPr marL="285750" lvl="1" indent="-285750" eaLnBrk="0" hangingPunct="0">
              <a:spcBef>
                <a:spcPts val="400"/>
              </a:spcBef>
              <a:buClr>
                <a:srgbClr val="B40600"/>
              </a:buClr>
              <a:buSzPct val="70000"/>
              <a:buFont typeface="Wingdings" panose="05000000000000000000" pitchFamily="2" charset="2"/>
              <a:buChar char="l"/>
              <a:defRPr/>
            </a:pPr>
            <a:r>
              <a:rPr lang="en-US" sz="1200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Arial Unicode MS" panose="020B0604020202020204" pitchFamily="34" charset="-128"/>
                <a:cs typeface="Arial" panose="020B0604020202020204" pitchFamily="34" charset="0"/>
              </a:rPr>
              <a:t>1 winter weekend day</a:t>
            </a:r>
          </a:p>
          <a:p>
            <a:pPr marL="285750" lvl="1" indent="-285750" eaLnBrk="0" hangingPunct="0">
              <a:spcBef>
                <a:spcPts val="400"/>
              </a:spcBef>
              <a:buClr>
                <a:srgbClr val="B40600"/>
              </a:buClr>
              <a:buSzPct val="70000"/>
              <a:buFont typeface="Wingdings" panose="05000000000000000000" pitchFamily="2" charset="2"/>
              <a:buChar char="l"/>
              <a:defRPr/>
            </a:pPr>
            <a:r>
              <a:rPr lang="en-US" sz="1200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Arial Unicode MS" panose="020B0604020202020204" pitchFamily="34" charset="-128"/>
                <a:cs typeface="Arial" panose="020B0604020202020204" pitchFamily="34" charset="0"/>
              </a:rPr>
              <a:t>3 summer weekdays</a:t>
            </a:r>
          </a:p>
          <a:p>
            <a:pPr marL="285750" lvl="1" indent="-285750" eaLnBrk="0" hangingPunct="0">
              <a:spcBef>
                <a:spcPts val="400"/>
              </a:spcBef>
              <a:buClr>
                <a:srgbClr val="B40600"/>
              </a:buClr>
              <a:buSzPct val="70000"/>
              <a:buFont typeface="Wingdings" panose="05000000000000000000" pitchFamily="2" charset="2"/>
              <a:buChar char="l"/>
              <a:defRPr/>
            </a:pPr>
            <a:r>
              <a:rPr lang="en-US" sz="1200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Arial Unicode MS" panose="020B0604020202020204" pitchFamily="34" charset="-128"/>
                <a:cs typeface="Arial" panose="020B0604020202020204" pitchFamily="34" charset="0"/>
              </a:rPr>
              <a:t>1 summer weekend day</a:t>
            </a:r>
          </a:p>
          <a:p>
            <a:pPr marL="285750" lvl="1" indent="-285750" eaLnBrk="0" hangingPunct="0">
              <a:spcBef>
                <a:spcPts val="400"/>
              </a:spcBef>
              <a:buClr>
                <a:srgbClr val="B40600"/>
              </a:buClr>
              <a:buSzPct val="70000"/>
              <a:buFont typeface="Wingdings" panose="05000000000000000000" pitchFamily="2" charset="2"/>
              <a:buChar char="l"/>
              <a:defRPr/>
            </a:pPr>
            <a:r>
              <a:rPr lang="en-US" sz="1200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Arial Unicode MS" panose="020B0604020202020204" pitchFamily="34" charset="-128"/>
                <a:cs typeface="Arial" panose="020B0604020202020204" pitchFamily="34" charset="0"/>
              </a:rPr>
              <a:t>3 </a:t>
            </a:r>
            <a:r>
              <a:rPr lang="en-US" sz="1200" kern="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Arial Unicode MS" panose="020B0604020202020204" pitchFamily="34" charset="-128"/>
                <a:cs typeface="Arial" panose="020B0604020202020204" pitchFamily="34" charset="0"/>
              </a:rPr>
              <a:t>interseason</a:t>
            </a:r>
            <a:r>
              <a:rPr lang="en-US" sz="1200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Arial Unicode MS" panose="020B0604020202020204" pitchFamily="34" charset="-128"/>
                <a:cs typeface="Arial" panose="020B0604020202020204" pitchFamily="34" charset="0"/>
              </a:rPr>
              <a:t> weekdays</a:t>
            </a:r>
          </a:p>
          <a:p>
            <a:pPr marL="285750" lvl="1" indent="-285750" eaLnBrk="0" hangingPunct="0">
              <a:spcBef>
                <a:spcPts val="400"/>
              </a:spcBef>
              <a:buClr>
                <a:srgbClr val="B40600"/>
              </a:buClr>
              <a:buSzPct val="70000"/>
              <a:buFont typeface="Wingdings" panose="05000000000000000000" pitchFamily="2" charset="2"/>
              <a:buChar char="l"/>
              <a:defRPr/>
            </a:pPr>
            <a:r>
              <a:rPr lang="en-US" sz="1200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Arial Unicode MS" panose="020B0604020202020204" pitchFamily="34" charset="-128"/>
                <a:cs typeface="Arial" panose="020B0604020202020204" pitchFamily="34" charset="0"/>
              </a:rPr>
              <a:t>1 interseason weekend day</a:t>
            </a:r>
            <a:endParaRPr lang="en-US" sz="1600" dirty="0">
              <a:latin typeface="Calibri" pitchFamily="34" charset="0"/>
              <a:ea typeface="MS PGothic" pitchFamily="34" charset="-128"/>
              <a:cs typeface="Calibri" pitchFamily="34" charset="0"/>
            </a:endParaRPr>
          </a:p>
          <a:p>
            <a:pPr marL="457200" lvl="5" algn="just" eaLnBrk="0" hangingPunct="0">
              <a:spcBef>
                <a:spcPct val="20000"/>
              </a:spcBef>
              <a:defRPr/>
            </a:pPr>
            <a:endParaRPr lang="en-US" sz="1600" dirty="0">
              <a:latin typeface="Calibri" pitchFamily="34" charset="0"/>
              <a:ea typeface="MS PGothic" pitchFamily="34" charset="-128"/>
              <a:cs typeface="Calibri" pitchFamily="34" charset="0"/>
            </a:endParaRPr>
          </a:p>
          <a:p>
            <a:pPr marL="0" lvl="1" eaLnBrk="0" hangingPunct="0">
              <a:spcBef>
                <a:spcPts val="400"/>
              </a:spcBef>
              <a:buClr>
                <a:srgbClr val="B40600"/>
              </a:buClr>
              <a:buSzPct val="70000"/>
              <a:defRPr/>
            </a:pPr>
            <a:r>
              <a:rPr lang="en-US" sz="1200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Arial Unicode MS" panose="020B0604020202020204" pitchFamily="34" charset="-128"/>
                <a:cs typeface="Arial" panose="020B0604020202020204" pitchFamily="34" charset="0"/>
              </a:rPr>
              <a:t>The 12 typical days will be updated every time an impact assessment is launched and will be considered as valid for a period of 6 months  (i.e. after this period of time, the categories would need to be updated in case a new impact assessment is launched)</a:t>
            </a:r>
          </a:p>
          <a:p>
            <a:pPr marL="285750" lvl="1" indent="-285750" eaLnBrk="0" hangingPunct="0">
              <a:spcBef>
                <a:spcPts val="400"/>
              </a:spcBef>
              <a:buClr>
                <a:srgbClr val="B40600"/>
              </a:buClr>
              <a:buSzPct val="70000"/>
              <a:buFont typeface="Wingdings" panose="05000000000000000000" pitchFamily="2" charset="2"/>
              <a:buChar char="l"/>
              <a:defRPr/>
            </a:pPr>
            <a:r>
              <a:rPr lang="en-US" sz="1200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Arial Unicode MS" panose="020B0604020202020204" pitchFamily="34" charset="-128"/>
                <a:cs typeface="Arial" panose="020B0604020202020204" pitchFamily="34" charset="0"/>
              </a:rPr>
              <a:t>E.g. for an impact assessment launched in February 2020, the categories of typical days will be defined based on data from January 2019 to December 2019.</a:t>
            </a:r>
          </a:p>
          <a:p>
            <a:pPr marL="725488" lvl="5" indent="-268288" algn="just" eaLnBrk="0" hangingPunct="0">
              <a:spcBef>
                <a:spcPct val="20000"/>
              </a:spcBef>
              <a:buFontTx/>
              <a:buBlip>
                <a:blip r:embed="rId2"/>
              </a:buBlip>
              <a:defRPr/>
            </a:pPr>
            <a:endParaRPr lang="en-US" sz="1600" dirty="0">
              <a:latin typeface="Calibri" pitchFamily="34" charset="0"/>
              <a:ea typeface="MS PGothic" pitchFamily="34" charset="-128"/>
              <a:cs typeface="Calibri" pitchFamily="34" charset="0"/>
            </a:endParaRPr>
          </a:p>
        </p:txBody>
      </p:sp>
      <p:sp>
        <p:nvSpPr>
          <p:cNvPr id="6" name="Slide Number Placeholder 1">
            <a:extLst>
              <a:ext uri="{FF2B5EF4-FFF2-40B4-BE49-F238E27FC236}">
                <a16:creationId xmlns:a16="http://schemas.microsoft.com/office/drawing/2014/main" xmlns="" id="{46726E38-984F-764C-BA73-97AFEB5CA24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9840876" y="6524871"/>
            <a:ext cx="451196" cy="324509"/>
          </a:xfrm>
        </p:spPr>
        <p:txBody>
          <a:bodyPr/>
          <a:lstStyle/>
          <a:p>
            <a:fld id="{F551322C-20B2-48C3-B63D-68158FEBF630}" type="slidenum">
              <a:rPr lang="en-US" sz="1000" smtClean="0"/>
              <a:pPr/>
              <a:t>8</a:t>
            </a:fld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1007749626"/>
      </p:ext>
    </p:extLst>
  </p:cSld>
  <p:clrMapOvr>
    <a:masterClrMapping/>
  </p:clrMapOvr>
  <p:transition spd="slow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08398" y="4170837"/>
            <a:ext cx="9870640" cy="2556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34" name="Pentagon 7"/>
          <p:cNvSpPr>
            <a:spLocks noChangeArrowheads="1"/>
          </p:cNvSpPr>
          <p:nvPr/>
        </p:nvSpPr>
        <p:spPr bwMode="auto">
          <a:xfrm>
            <a:off x="6512644" y="5155645"/>
            <a:ext cx="1727200" cy="540000"/>
          </a:xfrm>
          <a:prstGeom prst="homePlate">
            <a:avLst>
              <a:gd name="adj" fmla="val 50004"/>
            </a:avLst>
          </a:prstGeom>
          <a:solidFill>
            <a:schemeClr val="bg1">
              <a:lumMod val="75000"/>
            </a:schemeClr>
          </a:solidFill>
          <a:ln w="28575">
            <a:solidFill>
              <a:schemeClr val="bg1">
                <a:lumMod val="75000"/>
              </a:schemeClr>
            </a:solidFill>
            <a:prstDash val="dash"/>
          </a:ln>
          <a:effectLst>
            <a:outerShdw blurRad="40000" dist="20000" dir="5400000" rotWithShape="0">
              <a:srgbClr val="000000">
                <a:alpha val="37999"/>
              </a:srgbClr>
            </a:outerShdw>
          </a:effectLst>
        </p:spPr>
        <p:txBody>
          <a:bodyPr lIns="0" rIns="0" anchor="ctr"/>
          <a:lstStyle/>
          <a:p>
            <a:pPr algn="ctr" eaLnBrk="0" hangingPunct="0">
              <a:lnSpc>
                <a:spcPts val="1000"/>
              </a:lnSpc>
              <a:defRPr/>
            </a:pPr>
            <a:endParaRPr lang="en-US" sz="1050" b="1" i="1" kern="0" dirty="0">
              <a:solidFill>
                <a:schemeClr val="bg1"/>
              </a:solidFill>
              <a:latin typeface="Calibri" panose="020F0502020204030204" pitchFamily="34" charset="0"/>
              <a:ea typeface="Arial Unicode MS" charset="0"/>
              <a:cs typeface="Arial Unicode MS" charset="0"/>
            </a:endParaRPr>
          </a:p>
          <a:p>
            <a:pPr algn="ctr" eaLnBrk="0" hangingPunct="0">
              <a:lnSpc>
                <a:spcPts val="1000"/>
              </a:lnSpc>
              <a:defRPr/>
            </a:pPr>
            <a:r>
              <a:rPr lang="en-US" sz="1050" b="1" i="1" kern="0" dirty="0">
                <a:solidFill>
                  <a:schemeClr val="bg1"/>
                </a:solidFill>
                <a:latin typeface="Calibri" panose="020F0502020204030204" pitchFamily="34" charset="0"/>
                <a:ea typeface="Arial Unicode MS" charset="0"/>
                <a:cs typeface="Arial Unicode MS" charset="0"/>
              </a:rPr>
              <a:t>One-year market impact reference for updated parameters*</a:t>
            </a:r>
          </a:p>
        </p:txBody>
      </p:sp>
      <p:sp>
        <p:nvSpPr>
          <p:cNvPr id="35" name="Pentagon 14"/>
          <p:cNvSpPr>
            <a:spLocks noChangeArrowheads="1"/>
          </p:cNvSpPr>
          <p:nvPr/>
        </p:nvSpPr>
        <p:spPr bwMode="auto">
          <a:xfrm>
            <a:off x="4789240" y="5155645"/>
            <a:ext cx="1727200" cy="540000"/>
          </a:xfrm>
          <a:prstGeom prst="homePlate">
            <a:avLst>
              <a:gd name="adj" fmla="val 50004"/>
            </a:avLst>
          </a:prstGeom>
          <a:solidFill>
            <a:schemeClr val="bg1">
              <a:lumMod val="75000"/>
            </a:schemeClr>
          </a:solidFill>
          <a:ln w="28575">
            <a:solidFill>
              <a:schemeClr val="bg1">
                <a:lumMod val="75000"/>
              </a:schemeClr>
            </a:solidFill>
            <a:prstDash val="dash"/>
          </a:ln>
          <a:effectLst>
            <a:outerShdw blurRad="40000" dist="20000" dir="5400000" rotWithShape="0">
              <a:srgbClr val="000000">
                <a:alpha val="37999"/>
              </a:srgbClr>
            </a:outerShdw>
          </a:effectLst>
        </p:spPr>
        <p:txBody>
          <a:bodyPr lIns="0" rIns="0" anchor="ctr"/>
          <a:lstStyle/>
          <a:p>
            <a:pPr algn="ctr" eaLnBrk="0" hangingPunct="0">
              <a:lnSpc>
                <a:spcPts val="1000"/>
              </a:lnSpc>
              <a:defRPr/>
            </a:pPr>
            <a:r>
              <a:rPr lang="en-US" sz="1050" b="1" i="1" kern="0" dirty="0">
                <a:solidFill>
                  <a:schemeClr val="bg1"/>
                </a:solidFill>
                <a:latin typeface="Calibri" panose="020F0502020204030204" pitchFamily="34" charset="0"/>
                <a:ea typeface="Arial Unicode MS" charset="0"/>
                <a:cs typeface="Arial Unicode MS" charset="0"/>
              </a:rPr>
              <a:t>Updated FB parameters</a:t>
            </a:r>
          </a:p>
          <a:p>
            <a:pPr algn="ctr" eaLnBrk="0" hangingPunct="0">
              <a:lnSpc>
                <a:spcPts val="1000"/>
              </a:lnSpc>
              <a:defRPr/>
            </a:pPr>
            <a:r>
              <a:rPr lang="en-US" sz="1050" b="1" i="1" kern="0" dirty="0">
                <a:solidFill>
                  <a:schemeClr val="bg1"/>
                </a:solidFill>
                <a:latin typeface="Calibri" panose="020F0502020204030204" pitchFamily="34" charset="0"/>
                <a:ea typeface="Arial Unicode MS" charset="0"/>
                <a:cs typeface="Arial Unicode MS" charset="0"/>
              </a:rPr>
              <a:t> for the 12 typical days*</a:t>
            </a:r>
          </a:p>
        </p:txBody>
      </p:sp>
      <p:sp>
        <p:nvSpPr>
          <p:cNvPr id="81922" name="Titre 1"/>
          <p:cNvSpPr txBox="1">
            <a:spLocks/>
          </p:cNvSpPr>
          <p:nvPr/>
        </p:nvSpPr>
        <p:spPr bwMode="auto">
          <a:xfrm>
            <a:off x="0" y="0"/>
            <a:ext cx="10287000" cy="908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 sz="2800">
                <a:solidFill>
                  <a:schemeClr val="tx1"/>
                </a:solidFill>
                <a:latin typeface="Calibri" charset="0"/>
                <a:ea typeface="MS PGothic" charset="0"/>
                <a:cs typeface="Calibri" charset="0"/>
              </a:defRPr>
            </a:lvl1pPr>
            <a:lvl2pPr>
              <a:defRPr sz="240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defRPr>
            </a:lvl2pPr>
            <a:lvl3pPr>
              <a:defRPr sz="240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defRPr>
            </a:lvl3pPr>
            <a:lvl4pPr>
              <a:defRPr sz="200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defRPr>
            </a:lvl4pPr>
            <a:lvl5pPr>
              <a:defRPr sz="200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defRPr>
            </a:lvl9pPr>
          </a:lstStyle>
          <a:p>
            <a:pPr algn="ctr" eaLnBrk="0" hangingPunct="0"/>
            <a:r>
              <a:rPr lang="en-US" b="1" dirty="0">
                <a:solidFill>
                  <a:srgbClr val="4D4D4D"/>
                </a:solidFill>
              </a:rPr>
              <a:t>2. CWE full SPAIC approach</a:t>
            </a:r>
          </a:p>
          <a:p>
            <a:pPr algn="ctr" eaLnBrk="0" hangingPunct="0"/>
            <a:r>
              <a:rPr lang="en-US" sz="2400" dirty="0">
                <a:solidFill>
                  <a:srgbClr val="4D4D4D"/>
                </a:solidFill>
              </a:rPr>
              <a:t>FB Parameter creation &amp; Market Coupling simulations</a:t>
            </a:r>
          </a:p>
        </p:txBody>
      </p:sp>
      <p:sp>
        <p:nvSpPr>
          <p:cNvPr id="22" name="Pentagon 6"/>
          <p:cNvSpPr>
            <a:spLocks noChangeArrowheads="1"/>
          </p:cNvSpPr>
          <p:nvPr/>
        </p:nvSpPr>
        <p:spPr bwMode="auto">
          <a:xfrm>
            <a:off x="471488" y="4793426"/>
            <a:ext cx="2340000" cy="468000"/>
          </a:xfrm>
          <a:prstGeom prst="homePlate">
            <a:avLst>
              <a:gd name="adj" fmla="val 49996"/>
            </a:avLst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  <a:effectLst>
            <a:outerShdw blurRad="40000" dist="20000" dir="5400000" rotWithShape="0">
              <a:srgbClr val="000000">
                <a:alpha val="37999"/>
              </a:srgbClr>
            </a:outerShdw>
          </a:effectLst>
          <a:extLst/>
        </p:spPr>
        <p:txBody>
          <a:bodyPr lIns="0" rIns="0" anchor="ctr"/>
          <a:lstStyle/>
          <a:p>
            <a:pPr algn="ctr" eaLnBrk="0" hangingPunct="0">
              <a:lnSpc>
                <a:spcPts val="1400"/>
              </a:lnSpc>
              <a:defRPr/>
            </a:pPr>
            <a:r>
              <a:rPr lang="en-US" sz="1100" b="1" kern="0" dirty="0">
                <a:solidFill>
                  <a:schemeClr val="bg1"/>
                </a:solidFill>
                <a:latin typeface="Calibri" panose="020F0502020204030204" pitchFamily="34" charset="0"/>
                <a:ea typeface="Arial Unicode MS" charset="0"/>
                <a:cs typeface="Arial Unicode MS" charset="0"/>
              </a:rPr>
              <a:t>1 year of FB data categorized in </a:t>
            </a:r>
          </a:p>
          <a:p>
            <a:pPr algn="ctr" eaLnBrk="0" hangingPunct="0">
              <a:lnSpc>
                <a:spcPts val="1400"/>
              </a:lnSpc>
              <a:defRPr/>
            </a:pPr>
            <a:r>
              <a:rPr lang="en-US" sz="1100" b="1" kern="0" dirty="0">
                <a:solidFill>
                  <a:schemeClr val="bg1"/>
                </a:solidFill>
                <a:latin typeface="Calibri" panose="020F0502020204030204" pitchFamily="34" charset="0"/>
                <a:ea typeface="Arial Unicode MS" charset="0"/>
                <a:cs typeface="Arial Unicode MS" charset="0"/>
              </a:rPr>
              <a:t>12 typical days</a:t>
            </a:r>
          </a:p>
        </p:txBody>
      </p:sp>
      <p:sp>
        <p:nvSpPr>
          <p:cNvPr id="23" name="Pentagon 7"/>
          <p:cNvSpPr>
            <a:spLocks noChangeArrowheads="1"/>
          </p:cNvSpPr>
          <p:nvPr/>
        </p:nvSpPr>
        <p:spPr bwMode="auto">
          <a:xfrm>
            <a:off x="6512644" y="4547643"/>
            <a:ext cx="1727200" cy="540000"/>
          </a:xfrm>
          <a:prstGeom prst="homePlate">
            <a:avLst>
              <a:gd name="adj" fmla="val 50004"/>
            </a:avLst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  <a:effectLst>
            <a:outerShdw blurRad="40000" dist="20000" dir="5400000" rotWithShape="0">
              <a:srgbClr val="000000">
                <a:alpha val="37999"/>
              </a:srgbClr>
            </a:outerShdw>
          </a:effectLst>
          <a:extLst/>
        </p:spPr>
        <p:txBody>
          <a:bodyPr lIns="36000" rIns="36000" anchor="ctr"/>
          <a:lstStyle/>
          <a:p>
            <a:pPr algn="ctr" eaLnBrk="0" hangingPunct="0">
              <a:lnSpc>
                <a:spcPts val="1400"/>
              </a:lnSpc>
              <a:defRPr/>
            </a:pPr>
            <a:r>
              <a:rPr lang="en-US" sz="1100" b="1" kern="0" dirty="0">
                <a:solidFill>
                  <a:schemeClr val="bg1"/>
                </a:solidFill>
                <a:latin typeface="Calibri" panose="020F0502020204030204" pitchFamily="34" charset="0"/>
                <a:ea typeface="Arial Unicode MS" charset="0"/>
                <a:cs typeface="Arial Unicode MS" charset="0"/>
              </a:rPr>
              <a:t>One-year market impact reference</a:t>
            </a:r>
          </a:p>
        </p:txBody>
      </p:sp>
      <p:sp>
        <p:nvSpPr>
          <p:cNvPr id="24" name="Pentagon 9"/>
          <p:cNvSpPr>
            <a:spLocks noChangeArrowheads="1"/>
          </p:cNvSpPr>
          <p:nvPr/>
        </p:nvSpPr>
        <p:spPr bwMode="auto">
          <a:xfrm>
            <a:off x="8396164" y="4875428"/>
            <a:ext cx="1662930" cy="948834"/>
          </a:xfrm>
          <a:prstGeom prst="homePlate">
            <a:avLst>
              <a:gd name="adj" fmla="val 50000"/>
            </a:avLst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  <a:effectLst>
            <a:outerShdw blurRad="40000" dist="20000" dir="5400000" rotWithShape="0">
              <a:srgbClr val="000000">
                <a:alpha val="37999"/>
              </a:srgbClr>
            </a:outerShdw>
          </a:effectLst>
          <a:extLst/>
        </p:spPr>
        <p:txBody>
          <a:bodyPr lIns="36000" rIns="36000" anchor="ctr"/>
          <a:lstStyle/>
          <a:p>
            <a:pPr algn="ctr" eaLnBrk="0" hangingPunct="0">
              <a:lnSpc>
                <a:spcPts val="1400"/>
              </a:lnSpc>
              <a:defRPr/>
            </a:pPr>
            <a:r>
              <a:rPr lang="en-US" sz="1100" b="1" kern="0" dirty="0">
                <a:solidFill>
                  <a:schemeClr val="bg1"/>
                </a:solidFill>
                <a:latin typeface="Calibri" panose="020F0502020204030204" pitchFamily="34" charset="0"/>
                <a:ea typeface="Arial Unicode MS" charset="0"/>
                <a:cs typeface="Arial Unicode MS" charset="0"/>
              </a:rPr>
              <a:t>Analyze market results with reference indicators</a:t>
            </a:r>
          </a:p>
        </p:txBody>
      </p:sp>
      <p:sp>
        <p:nvSpPr>
          <p:cNvPr id="25" name="Pentagon 14"/>
          <p:cNvSpPr>
            <a:spLocks noChangeArrowheads="1"/>
          </p:cNvSpPr>
          <p:nvPr/>
        </p:nvSpPr>
        <p:spPr bwMode="auto">
          <a:xfrm>
            <a:off x="4789240" y="4547643"/>
            <a:ext cx="1727200" cy="540000"/>
          </a:xfrm>
          <a:prstGeom prst="homePlate">
            <a:avLst>
              <a:gd name="adj" fmla="val 50004"/>
            </a:avLst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  <a:effectLst>
            <a:outerShdw blurRad="40000" dist="20000" dir="5400000" rotWithShape="0">
              <a:srgbClr val="000000">
                <a:alpha val="37999"/>
              </a:srgbClr>
            </a:outerShdw>
          </a:effectLst>
          <a:extLst/>
        </p:spPr>
        <p:txBody>
          <a:bodyPr lIns="36000" rIns="36000" anchor="ctr"/>
          <a:lstStyle/>
          <a:p>
            <a:pPr algn="ctr" eaLnBrk="0" hangingPunct="0">
              <a:lnSpc>
                <a:spcPts val="1400"/>
              </a:lnSpc>
              <a:defRPr/>
            </a:pPr>
            <a:r>
              <a:rPr lang="en-US" sz="1100" b="1" kern="0" dirty="0">
                <a:solidFill>
                  <a:schemeClr val="bg1"/>
                </a:solidFill>
                <a:latin typeface="Calibri" panose="020F0502020204030204" pitchFamily="34" charset="0"/>
                <a:ea typeface="Arial Unicode MS" charset="0"/>
                <a:cs typeface="Arial Unicode MS" charset="0"/>
              </a:rPr>
              <a:t>FB parameters for the 12 typical days</a:t>
            </a:r>
          </a:p>
        </p:txBody>
      </p:sp>
      <p:sp>
        <p:nvSpPr>
          <p:cNvPr id="26" name="Pentagon 6"/>
          <p:cNvSpPr>
            <a:spLocks noChangeArrowheads="1"/>
          </p:cNvSpPr>
          <p:nvPr/>
        </p:nvSpPr>
        <p:spPr bwMode="auto">
          <a:xfrm>
            <a:off x="471488" y="5346737"/>
            <a:ext cx="2340000" cy="468000"/>
          </a:xfrm>
          <a:prstGeom prst="homePlate">
            <a:avLst>
              <a:gd name="adj" fmla="val 49996"/>
            </a:avLst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  <a:effectLst>
            <a:outerShdw blurRad="40000" dist="20000" dir="5400000" rotWithShape="0">
              <a:srgbClr val="000000">
                <a:alpha val="37999"/>
              </a:srgbClr>
            </a:outerShdw>
          </a:effectLst>
          <a:extLst/>
        </p:spPr>
        <p:txBody>
          <a:bodyPr anchor="ctr"/>
          <a:lstStyle/>
          <a:p>
            <a:pPr algn="ctr" eaLnBrk="0" hangingPunct="0">
              <a:lnSpc>
                <a:spcPts val="1400"/>
              </a:lnSpc>
              <a:defRPr/>
            </a:pPr>
            <a:r>
              <a:rPr lang="en-US" sz="1100" b="1" kern="0" dirty="0">
                <a:solidFill>
                  <a:schemeClr val="bg1"/>
                </a:solidFill>
                <a:latin typeface="Calibri" panose="020F0502020204030204" pitchFamily="34" charset="0"/>
                <a:ea typeface="Arial Unicode MS" charset="0"/>
                <a:cs typeface="Arial Unicode MS" charset="0"/>
              </a:rPr>
              <a:t>1 year order books</a:t>
            </a:r>
          </a:p>
        </p:txBody>
      </p:sp>
      <p:sp>
        <p:nvSpPr>
          <p:cNvPr id="27" name="Pentagon 14"/>
          <p:cNvSpPr>
            <a:spLocks noChangeArrowheads="1"/>
          </p:cNvSpPr>
          <p:nvPr/>
        </p:nvSpPr>
        <p:spPr bwMode="auto">
          <a:xfrm>
            <a:off x="4789240" y="5769320"/>
            <a:ext cx="1727200" cy="540000"/>
          </a:xfrm>
          <a:prstGeom prst="homePlate">
            <a:avLst>
              <a:gd name="adj" fmla="val 50003"/>
            </a:avLst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  <a:effectLst>
            <a:outerShdw blurRad="40000" dist="20000" dir="5400000" rotWithShape="0">
              <a:srgbClr val="000000">
                <a:alpha val="37999"/>
              </a:srgbClr>
            </a:outerShdw>
          </a:effectLst>
          <a:extLst/>
        </p:spPr>
        <p:txBody>
          <a:bodyPr lIns="36000" rIns="36000" anchor="ctr"/>
          <a:lstStyle/>
          <a:p>
            <a:pPr algn="ctr" eaLnBrk="0" hangingPunct="0">
              <a:lnSpc>
                <a:spcPts val="1400"/>
              </a:lnSpc>
              <a:defRPr/>
            </a:pPr>
            <a:r>
              <a:rPr lang="en-US" sz="1100" b="1" kern="0" dirty="0">
                <a:solidFill>
                  <a:schemeClr val="bg1"/>
                </a:solidFill>
                <a:latin typeface="Calibri" panose="020F0502020204030204" pitchFamily="34" charset="0"/>
                <a:ea typeface="Arial Unicode MS" charset="0"/>
                <a:cs typeface="Arial Unicode MS" charset="0"/>
              </a:rPr>
              <a:t>New FB parameters for the 12 typical days</a:t>
            </a:r>
          </a:p>
        </p:txBody>
      </p:sp>
      <p:sp>
        <p:nvSpPr>
          <p:cNvPr id="28" name="Pentagon 6"/>
          <p:cNvSpPr>
            <a:spLocks noChangeArrowheads="1"/>
          </p:cNvSpPr>
          <p:nvPr/>
        </p:nvSpPr>
        <p:spPr bwMode="auto">
          <a:xfrm>
            <a:off x="2843436" y="4793426"/>
            <a:ext cx="1908000" cy="1021311"/>
          </a:xfrm>
          <a:prstGeom prst="homePlate">
            <a:avLst>
              <a:gd name="adj" fmla="val 50003"/>
            </a:avLst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  <a:effectLst>
            <a:outerShdw blurRad="40000" dist="20000" dir="5400000" rotWithShape="0">
              <a:srgbClr val="000000">
                <a:alpha val="37999"/>
              </a:srgbClr>
            </a:outerShdw>
          </a:effectLst>
          <a:extLst/>
        </p:spPr>
        <p:txBody>
          <a:bodyPr anchor="ctr"/>
          <a:lstStyle/>
          <a:p>
            <a:pPr algn="ctr" eaLnBrk="0" hangingPunct="0">
              <a:lnSpc>
                <a:spcPts val="1400"/>
              </a:lnSpc>
              <a:defRPr/>
            </a:pPr>
            <a:r>
              <a:rPr lang="en-US" sz="1100" b="1" kern="0" dirty="0">
                <a:solidFill>
                  <a:schemeClr val="bg1"/>
                </a:solidFill>
                <a:latin typeface="Calibri" panose="020F0502020204030204" pitchFamily="34" charset="0"/>
                <a:ea typeface="Arial Unicode MS" charset="0"/>
                <a:cs typeface="Arial Unicode MS" charset="0"/>
              </a:rPr>
              <a:t>All order books can be mapped to one of the 12 typical days</a:t>
            </a:r>
          </a:p>
        </p:txBody>
      </p:sp>
      <p:sp>
        <p:nvSpPr>
          <p:cNvPr id="29" name="Pentagon 7"/>
          <p:cNvSpPr>
            <a:spLocks noChangeArrowheads="1"/>
          </p:cNvSpPr>
          <p:nvPr/>
        </p:nvSpPr>
        <p:spPr bwMode="auto">
          <a:xfrm>
            <a:off x="6512644" y="5769320"/>
            <a:ext cx="1727200" cy="540000"/>
          </a:xfrm>
          <a:prstGeom prst="homePlate">
            <a:avLst>
              <a:gd name="adj" fmla="val 50003"/>
            </a:avLst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  <a:effectLst>
            <a:outerShdw blurRad="40000" dist="20000" dir="5400000" rotWithShape="0">
              <a:srgbClr val="000000">
                <a:alpha val="37999"/>
              </a:srgbClr>
            </a:outerShdw>
          </a:effectLst>
          <a:extLst/>
        </p:spPr>
        <p:txBody>
          <a:bodyPr lIns="36000" rIns="36000" anchor="ctr"/>
          <a:lstStyle/>
          <a:p>
            <a:pPr algn="ctr" eaLnBrk="0" hangingPunct="0">
              <a:lnSpc>
                <a:spcPts val="1400"/>
              </a:lnSpc>
              <a:defRPr/>
            </a:pPr>
            <a:r>
              <a:rPr lang="en-US" sz="1100" b="1" kern="0" dirty="0">
                <a:solidFill>
                  <a:schemeClr val="bg1"/>
                </a:solidFill>
                <a:latin typeface="Calibri" panose="020F0502020204030204" pitchFamily="34" charset="0"/>
                <a:ea typeface="Arial Unicode MS" charset="0"/>
                <a:cs typeface="Arial Unicode MS" charset="0"/>
              </a:rPr>
              <a:t>One-year market impact for new change</a:t>
            </a:r>
          </a:p>
        </p:txBody>
      </p:sp>
      <p:cxnSp>
        <p:nvCxnSpPr>
          <p:cNvPr id="30" name="Rechte verbindingslijn 2"/>
          <p:cNvCxnSpPr>
            <a:cxnSpLocks noChangeShapeType="1"/>
          </p:cNvCxnSpPr>
          <p:nvPr/>
        </p:nvCxnSpPr>
        <p:spPr bwMode="auto">
          <a:xfrm>
            <a:off x="4787652" y="4550284"/>
            <a:ext cx="1588" cy="1692000"/>
          </a:xfrm>
          <a:prstGeom prst="line">
            <a:avLst/>
          </a:prstGeom>
          <a:noFill/>
          <a:ln w="25400">
            <a:solidFill>
              <a:schemeClr val="bg1">
                <a:lumMod val="75000"/>
              </a:schemeClr>
            </a:solidFill>
            <a:round/>
            <a:headEnd/>
            <a:tailEnd/>
          </a:ln>
          <a:effectLst>
            <a:outerShdw blurRad="40000" dist="20000" dir="5400000" rotWithShape="0">
              <a:srgbClr val="00000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4789240" y="4173463"/>
            <a:ext cx="3403374" cy="3000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36000" rIns="36000" anchor="ctr"/>
          <a:lstStyle/>
          <a:p>
            <a:pPr algn="ctr" eaLnBrk="0" hangingPunct="0">
              <a:lnSpc>
                <a:spcPts val="1000"/>
              </a:lnSpc>
              <a:defRPr/>
            </a:pPr>
            <a:r>
              <a:rPr lang="en-GB" sz="1200" b="1" i="1" dirty="0">
                <a:solidFill>
                  <a:schemeClr val="bg2">
                    <a:lumMod val="75000"/>
                  </a:schemeClr>
                </a:solidFill>
                <a:latin typeface="Calibri" panose="020F0502020204030204" pitchFamily="34" charset="0"/>
                <a:ea typeface="Arial Unicode MS" charset="0"/>
                <a:cs typeface="Arial Unicode MS" charset="0"/>
              </a:rPr>
              <a:t>Benchmark data </a:t>
            </a:r>
          </a:p>
        </p:txBody>
      </p:sp>
      <p:cxnSp>
        <p:nvCxnSpPr>
          <p:cNvPr id="3" name="Connecteur droit avec flèche 2"/>
          <p:cNvCxnSpPr/>
          <p:nvPr/>
        </p:nvCxnSpPr>
        <p:spPr>
          <a:xfrm>
            <a:off x="4736614" y="4473539"/>
            <a:ext cx="3456000" cy="0"/>
          </a:xfrm>
          <a:prstGeom prst="straightConnector1">
            <a:avLst/>
          </a:prstGeom>
          <a:ln w="22225">
            <a:solidFill>
              <a:schemeClr val="bg2">
                <a:lumMod val="75000"/>
              </a:schemeClr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4789240" y="6441292"/>
            <a:ext cx="3403374" cy="3000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36000" rIns="36000" anchor="ctr"/>
          <a:lstStyle/>
          <a:p>
            <a:pPr algn="ctr" eaLnBrk="0" hangingPunct="0">
              <a:lnSpc>
                <a:spcPts val="1000"/>
              </a:lnSpc>
              <a:defRPr/>
            </a:pPr>
            <a:r>
              <a:rPr lang="en-GB" sz="1200" b="1" i="1" dirty="0">
                <a:solidFill>
                  <a:schemeClr val="bg2">
                    <a:lumMod val="75000"/>
                  </a:schemeClr>
                </a:solidFill>
                <a:latin typeface="Calibri" panose="020F0502020204030204" pitchFamily="34" charset="0"/>
                <a:ea typeface="Arial Unicode MS" charset="0"/>
                <a:cs typeface="Arial Unicode MS" charset="0"/>
              </a:rPr>
              <a:t>Change analysis</a:t>
            </a:r>
          </a:p>
        </p:txBody>
      </p:sp>
      <p:cxnSp>
        <p:nvCxnSpPr>
          <p:cNvPr id="31" name="Connecteur droit avec flèche 30"/>
          <p:cNvCxnSpPr/>
          <p:nvPr/>
        </p:nvCxnSpPr>
        <p:spPr>
          <a:xfrm>
            <a:off x="4736614" y="6429376"/>
            <a:ext cx="3456000" cy="0"/>
          </a:xfrm>
          <a:prstGeom prst="straightConnector1">
            <a:avLst/>
          </a:prstGeom>
          <a:ln w="22225">
            <a:solidFill>
              <a:schemeClr val="bg2">
                <a:lumMod val="75000"/>
              </a:schemeClr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Rectangle 31"/>
          <p:cNvSpPr>
            <a:spLocks noChangeArrowheads="1"/>
          </p:cNvSpPr>
          <p:nvPr/>
        </p:nvSpPr>
        <p:spPr bwMode="auto">
          <a:xfrm>
            <a:off x="208398" y="4173463"/>
            <a:ext cx="9870640" cy="3000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36000" rIns="36000" anchor="ctr"/>
          <a:lstStyle/>
          <a:p>
            <a:pPr eaLnBrk="0" hangingPunct="0">
              <a:lnSpc>
                <a:spcPts val="1000"/>
              </a:lnSpc>
              <a:defRPr/>
            </a:pPr>
            <a:r>
              <a:rPr lang="en-GB" sz="1400" b="1" dirty="0">
                <a:solidFill>
                  <a:srgbClr val="C00000"/>
                </a:solidFill>
                <a:latin typeface="Calibri" panose="020F0502020204030204" pitchFamily="34" charset="0"/>
                <a:ea typeface="Arial Unicode MS" charset="0"/>
                <a:cs typeface="Arial Unicode MS" charset="0"/>
              </a:rPr>
              <a:t>     Impact assessment process</a:t>
            </a:r>
          </a:p>
        </p:txBody>
      </p:sp>
      <p:sp>
        <p:nvSpPr>
          <p:cNvPr id="36" name="TextBox 3"/>
          <p:cNvSpPr txBox="1"/>
          <p:nvPr/>
        </p:nvSpPr>
        <p:spPr>
          <a:xfrm>
            <a:off x="208399" y="6261695"/>
            <a:ext cx="4431045" cy="465142"/>
          </a:xfrm>
          <a:prstGeom prst="rect">
            <a:avLst/>
          </a:prstGeom>
          <a:noFill/>
        </p:spPr>
        <p:txBody>
          <a:bodyPr wrap="square" lIns="36000" rIns="36000" rtlCol="0">
            <a:noAutofit/>
          </a:bodyPr>
          <a:lstStyle/>
          <a:p>
            <a:r>
              <a:rPr 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</a:rPr>
              <a:t>* New benchmark data could be created in case a new known change occurs during the period when the impact assessment is performed </a:t>
            </a:r>
          </a:p>
        </p:txBody>
      </p:sp>
      <p:sp>
        <p:nvSpPr>
          <p:cNvPr id="33" name="Rectangle 32"/>
          <p:cNvSpPr>
            <a:spLocks noChangeAspect="1"/>
          </p:cNvSpPr>
          <p:nvPr/>
        </p:nvSpPr>
        <p:spPr>
          <a:xfrm>
            <a:off x="427038" y="1219200"/>
            <a:ext cx="9575800" cy="2634567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lvl="4" eaLnBrk="0" hangingPunct="0">
              <a:spcBef>
                <a:spcPts val="400"/>
              </a:spcBef>
              <a:buSzPct val="100000"/>
              <a:defRPr/>
            </a:pPr>
            <a:r>
              <a:rPr lang="en-US" sz="1200" b="1" kern="0" dirty="0">
                <a:solidFill>
                  <a:srgbClr val="C00000"/>
                </a:solidFill>
                <a:latin typeface="+mn-lt"/>
                <a:ea typeface="Arial Unicode MS" panose="020B0604020202020204" pitchFamily="34" charset="-128"/>
                <a:cs typeface="Arial" panose="020B0604020202020204" pitchFamily="34" charset="0"/>
              </a:rPr>
              <a:t>Orders books for Market simulations</a:t>
            </a:r>
          </a:p>
          <a:p>
            <a:pPr marL="285750" lvl="1" indent="-285750" eaLnBrk="0" hangingPunct="0">
              <a:spcBef>
                <a:spcPts val="400"/>
              </a:spcBef>
              <a:buClr>
                <a:srgbClr val="B40600"/>
              </a:buClr>
              <a:buSzPct val="70000"/>
              <a:buFont typeface="Wingdings" panose="05000000000000000000" pitchFamily="2" charset="2"/>
              <a:buChar char="l"/>
              <a:defRPr/>
            </a:pPr>
            <a:r>
              <a:rPr lang="en-US" sz="1200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Arial Unicode MS" panose="020B0604020202020204" pitchFamily="34" charset="-128"/>
                <a:cs typeface="Arial" panose="020B0604020202020204" pitchFamily="34" charset="0"/>
              </a:rPr>
              <a:t>The 12 typical days will be mapped against all order books of the same period, so these are available for Market simulations that will be performed on three datasets:</a:t>
            </a:r>
            <a:endParaRPr lang="en-US" sz="1400" dirty="0">
              <a:latin typeface="Calibri" pitchFamily="34" charset="0"/>
              <a:ea typeface="MS PGothic" pitchFamily="34" charset="-128"/>
              <a:cs typeface="Calibri" pitchFamily="34" charset="0"/>
            </a:endParaRPr>
          </a:p>
          <a:p>
            <a:pPr marL="457200" lvl="5" indent="-138113" eaLnBrk="0" hangingPunct="0">
              <a:spcBef>
                <a:spcPts val="400"/>
              </a:spcBef>
              <a:buSzPct val="100000"/>
              <a:defRPr/>
            </a:pPr>
            <a:r>
              <a:rPr lang="en-US" sz="1200" u="sng" kern="0" dirty="0">
                <a:solidFill>
                  <a:srgbClr val="4D4D4D"/>
                </a:solidFill>
                <a:latin typeface="+mn-lt"/>
                <a:ea typeface="Arial Unicode MS" panose="020B0604020202020204" pitchFamily="34" charset="-128"/>
                <a:cs typeface="Arial" panose="020B0604020202020204" pitchFamily="34" charset="0"/>
              </a:rPr>
              <a:t>Flow based parameters</a:t>
            </a:r>
          </a:p>
          <a:p>
            <a:pPr marL="800100" lvl="5" indent="-342900" algn="just" eaLnBrk="0" hangingPunct="0">
              <a:spcBef>
                <a:spcPct val="20000"/>
              </a:spcBef>
              <a:buFont typeface="+mj-lt"/>
              <a:buAutoNum type="arabicPeriod"/>
              <a:defRPr/>
            </a:pPr>
            <a:r>
              <a:rPr lang="en-US" sz="1400" b="1" dirty="0">
                <a:solidFill>
                  <a:srgbClr val="4D4D4D"/>
                </a:solidFill>
                <a:latin typeface="Calibri" pitchFamily="34" charset="0"/>
                <a:ea typeface="MS PGothic" pitchFamily="34" charset="-128"/>
                <a:cs typeface="Calibri" pitchFamily="34" charset="0"/>
              </a:rPr>
              <a:t>Historical benchmark</a:t>
            </a:r>
            <a:r>
              <a:rPr lang="en-US" sz="1400" dirty="0">
                <a:solidFill>
                  <a:srgbClr val="4D4D4D"/>
                </a:solidFill>
                <a:latin typeface="Calibri" pitchFamily="34" charset="0"/>
                <a:ea typeface="MS PGothic" pitchFamily="34" charset="-128"/>
                <a:cs typeface="Calibri" pitchFamily="34" charset="0"/>
              </a:rPr>
              <a:t>: FB parameters for the 12 typical days – no modifications</a:t>
            </a:r>
          </a:p>
          <a:p>
            <a:pPr marL="800100" lvl="5" indent="-342900" algn="just" eaLnBrk="0" hangingPunct="0">
              <a:spcBef>
                <a:spcPct val="20000"/>
              </a:spcBef>
              <a:buFont typeface="+mj-lt"/>
              <a:buAutoNum type="arabicPeriod"/>
              <a:defRPr/>
            </a:pPr>
            <a:r>
              <a:rPr lang="en-US" sz="1400" b="1" i="1" dirty="0">
                <a:solidFill>
                  <a:srgbClr val="4D4D4D"/>
                </a:solidFill>
                <a:latin typeface="Calibri" pitchFamily="34" charset="0"/>
                <a:ea typeface="MS PGothic" pitchFamily="34" charset="-128"/>
                <a:cs typeface="Calibri" pitchFamily="34" charset="0"/>
              </a:rPr>
              <a:t>Updated historical benchmark:</a:t>
            </a:r>
            <a:r>
              <a:rPr lang="en-US" sz="1400" i="1" dirty="0">
                <a:solidFill>
                  <a:srgbClr val="4D4D4D"/>
                </a:solidFill>
                <a:latin typeface="Calibri" pitchFamily="34" charset="0"/>
                <a:ea typeface="MS PGothic" pitchFamily="34" charset="-128"/>
                <a:cs typeface="Calibri" pitchFamily="34" charset="0"/>
              </a:rPr>
              <a:t> (possible) Updated FB parameters for the 12 typical days – modified to reflect already implemented changes prior to the new change which is investigated in the SPAIC</a:t>
            </a:r>
          </a:p>
          <a:p>
            <a:pPr marL="800100" lvl="5" indent="-342900" algn="just" eaLnBrk="0" hangingPunct="0">
              <a:spcBef>
                <a:spcPct val="20000"/>
              </a:spcBef>
              <a:buFont typeface="+mj-lt"/>
              <a:buAutoNum type="arabicPeriod"/>
              <a:defRPr/>
            </a:pPr>
            <a:r>
              <a:rPr lang="en-US" sz="1400" b="1" dirty="0">
                <a:solidFill>
                  <a:srgbClr val="4D4D4D"/>
                </a:solidFill>
                <a:latin typeface="Calibri" pitchFamily="34" charset="0"/>
                <a:ea typeface="MS PGothic" pitchFamily="34" charset="-128"/>
                <a:cs typeface="Calibri" pitchFamily="34" charset="0"/>
              </a:rPr>
              <a:t>New FB parameters:</a:t>
            </a:r>
            <a:r>
              <a:rPr lang="en-US" sz="1400" dirty="0">
                <a:solidFill>
                  <a:srgbClr val="4D4D4D"/>
                </a:solidFill>
                <a:latin typeface="Calibri" pitchFamily="34" charset="0"/>
                <a:ea typeface="MS PGothic" pitchFamily="34" charset="-128"/>
                <a:cs typeface="Calibri" pitchFamily="34" charset="0"/>
              </a:rPr>
              <a:t> new FB parameters for the 12 typical days – modified to reflect the already implemented changes and the </a:t>
            </a:r>
            <a:r>
              <a:rPr lang="en-US" sz="1400" b="1" dirty="0">
                <a:solidFill>
                  <a:srgbClr val="4D4D4D"/>
                </a:solidFill>
                <a:latin typeface="Calibri" pitchFamily="34" charset="0"/>
                <a:ea typeface="MS PGothic" pitchFamily="34" charset="-128"/>
                <a:cs typeface="Calibri" pitchFamily="34" charset="0"/>
              </a:rPr>
              <a:t>new change</a:t>
            </a:r>
          </a:p>
          <a:p>
            <a:pPr marL="457200" lvl="5" algn="just" eaLnBrk="0" hangingPunct="0">
              <a:spcBef>
                <a:spcPct val="20000"/>
              </a:spcBef>
              <a:defRPr/>
            </a:pPr>
            <a:endParaRPr lang="en-US" sz="1400" b="1" dirty="0">
              <a:solidFill>
                <a:srgbClr val="4D4D4D"/>
              </a:solidFill>
              <a:latin typeface="Calibri" pitchFamily="34" charset="0"/>
              <a:ea typeface="MS PGothic" pitchFamily="34" charset="-128"/>
              <a:cs typeface="Calibri" pitchFamily="34" charset="0"/>
            </a:endParaRPr>
          </a:p>
          <a:p>
            <a:pPr marL="0" lvl="4" eaLnBrk="0" hangingPunct="0">
              <a:spcBef>
                <a:spcPts val="400"/>
              </a:spcBef>
              <a:buSzPct val="100000"/>
              <a:defRPr/>
            </a:pPr>
            <a:r>
              <a:rPr lang="en-US" sz="1200" b="1" kern="0" dirty="0">
                <a:solidFill>
                  <a:srgbClr val="C00000"/>
                </a:solidFill>
                <a:latin typeface="+mn-lt"/>
                <a:ea typeface="Arial Unicode MS" panose="020B0604020202020204" pitchFamily="34" charset="-128"/>
                <a:cs typeface="Arial" panose="020B0604020202020204" pitchFamily="34" charset="0"/>
              </a:rPr>
              <a:t>Market simulations will be performed on all three datasets</a:t>
            </a:r>
          </a:p>
        </p:txBody>
      </p:sp>
      <p:sp>
        <p:nvSpPr>
          <p:cNvPr id="37" name="Slide Number Placeholder 1">
            <a:extLst>
              <a:ext uri="{FF2B5EF4-FFF2-40B4-BE49-F238E27FC236}">
                <a16:creationId xmlns:a16="http://schemas.microsoft.com/office/drawing/2014/main" xmlns="" id="{7D5204DD-133F-2A4F-897A-16C61BD2D83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9840876" y="6524871"/>
            <a:ext cx="451196" cy="324509"/>
          </a:xfrm>
        </p:spPr>
        <p:txBody>
          <a:bodyPr/>
          <a:lstStyle/>
          <a:p>
            <a:fld id="{F551322C-20B2-48C3-B63D-68158FEBF630}" type="slidenum">
              <a:rPr lang="en-US" sz="1000" smtClean="0"/>
              <a:pPr/>
              <a:t>9</a:t>
            </a:fld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3756807409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8_cwe_PXTSO">
  <a:themeElements>
    <a:clrScheme name="Benutzerdefiniertes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enutzerdefiniertes Design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Benutzerdefiniertes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enutzerdefiniertes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enutzerdefiniertes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enutzerdefiniertes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enutzerdefiniertes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enutzerdefiniertes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nutzerdefiniertes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nutzerdefiniertes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nutzerdefiniertes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nutzerdefiniertes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nutzerdefiniertes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nutzerdefiniertes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CustomMKOP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KProdID">
    <vt:lpwstr>ZMOutlook</vt:lpwstr>
  </property>
  <property fmtid="{D5CDD505-2E9C-101B-9397-08002B2CF9AE}" pid="3" name="SizeBefore">
    <vt:lpwstr>286532</vt:lpwstr>
  </property>
  <property fmtid="{D5CDD505-2E9C-101B-9397-08002B2CF9AE}" pid="4" name="OptimizationTime">
    <vt:lpwstr>20201118_1452</vt:lpwstr>
  </property>
</Properties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588</TotalTime>
  <Words>2085</Words>
  <Application>Microsoft Office PowerPoint</Application>
  <PresentationFormat>Diapositives 35 mm</PresentationFormat>
  <Paragraphs>274</Paragraphs>
  <Slides>12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8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12</vt:i4>
      </vt:variant>
    </vt:vector>
  </HeadingPairs>
  <TitlesOfParts>
    <vt:vector size="21" baseType="lpstr">
      <vt:lpstr>Arial Unicode MS</vt:lpstr>
      <vt:lpstr>ＭＳ Ｐゴシック</vt:lpstr>
      <vt:lpstr>ＭＳ Ｐゴシック</vt:lpstr>
      <vt:lpstr>Arial</vt:lpstr>
      <vt:lpstr>Calibri</vt:lpstr>
      <vt:lpstr>Courier New</vt:lpstr>
      <vt:lpstr>Tahoma</vt:lpstr>
      <vt:lpstr>Wingdings</vt:lpstr>
      <vt:lpstr>8_cwe_PXTSO</vt:lpstr>
      <vt:lpstr>  CWE Reference Guide </vt:lpstr>
      <vt:lpstr>Table of content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CWE FB MC project</dc:title>
  <dc:creator>Greunsven, Joost</dc:creator>
  <cp:lastModifiedBy>TOURNET Pierre</cp:lastModifiedBy>
  <cp:revision>178</cp:revision>
  <dcterms:created xsi:type="dcterms:W3CDTF">2011-04-05T14:50:21Z</dcterms:created>
  <dcterms:modified xsi:type="dcterms:W3CDTF">2020-11-18T13:51:52Z</dcterms:modified>
</cp:coreProperties>
</file>